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7E3D2">
              <a:alpha val="5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DF6DA"/>
              </a:solidFill>
              <a:prstDash val="solid"/>
              <a:miter lim="400000"/>
            </a:ln>
          </a:right>
          <a:top>
            <a:ln w="12700" cap="flat">
              <a:solidFill>
                <a:srgbClr val="FDF6DA"/>
              </a:solidFill>
              <a:prstDash val="solid"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C69B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C9D69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DF9ED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25400" cap="flat">
              <a:solidFill>
                <a:srgbClr val="C6BB94"/>
              </a:solidFill>
              <a:prstDash val="solid"/>
              <a:miter lim="400000"/>
            </a:ln>
          </a:left>
          <a:right>
            <a:ln w="25400" cap="flat">
              <a:solidFill>
                <a:srgbClr val="C6BB94"/>
              </a:solidFill>
              <a:prstDash val="solid"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solidFill>
                <a:srgbClr val="DBD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508000" y="51816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508000" y="3009900"/>
            <a:ext cx="11988800" cy="2032000"/>
          </a:xfrm>
          <a:prstGeom prst="rect">
            <a:avLst/>
          </a:prstGeom>
        </p:spPr>
        <p:txBody>
          <a:bodyPr anchor="b"/>
          <a:lstStyle>
            <a:lvl1pPr>
              <a:defRPr b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8000" y="5562600"/>
            <a:ext cx="11988800" cy="825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CEC, Dec 2018"/>
          <p:cNvSpPr txBox="1"/>
          <p:nvPr/>
        </p:nvSpPr>
        <p:spPr>
          <a:xfrm>
            <a:off x="9992207" y="9281770"/>
            <a:ext cx="246918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SCEC, Dec 2018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41199" y="8763000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508000" y="5918200"/>
            <a:ext cx="11988800" cy="54813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sz="3000" i="1">
                <a:solidFill>
                  <a:srgbClr val="9D9D9D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6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92650"/>
            <a:ext cx="10464800" cy="634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3600"/>
            </a:lvl1pPr>
          </a:lstStyle>
          <a:p>
            <a:r>
              <a:t>“Type a quote here.” </a:t>
            </a:r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8400" b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</a:defRPr>
            </a:lvl1pPr>
            <a:lvl2pPr marL="1333500" indent="-5715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</a:defRPr>
            </a:lvl2pPr>
            <a:lvl3pPr marL="1778000" indent="-5715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</a:defRPr>
            </a:lvl3pPr>
            <a:lvl4pPr marL="2222500" indent="-5715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</a:defRPr>
            </a:lvl4pPr>
            <a:lvl5pPr marL="2667000" indent="-5715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">
    <p:bg>
      <p:bgPr>
        <a:gradFill flip="none" rotWithShape="1">
          <a:gsLst>
            <a:gs pos="0">
              <a:srgbClr val="5E5E5E"/>
            </a:gs>
            <a:gs pos="100000">
              <a:srgbClr val="00000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977900" y="564086"/>
            <a:ext cx="11049000" cy="4637868"/>
          </a:xfrm>
          <a:prstGeom prst="rect">
            <a:avLst/>
          </a:prstGeom>
          <a:ln w="9525">
            <a:round/>
          </a:ln>
        </p:spPr>
        <p:txBody>
          <a:bodyPr lIns="88900" tIns="88900" rIns="88900" bIns="88900" anchor="b">
            <a:noAutofit/>
          </a:bodyPr>
          <a:lstStyle>
            <a:lvl1pPr indent="431800" algn="ctr" defTabSz="1295400">
              <a:lnSpc>
                <a:spcPct val="100000"/>
              </a:lnSpc>
              <a:defRPr b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77900" y="5385581"/>
            <a:ext cx="11049000" cy="4368019"/>
          </a:xfrm>
          <a:prstGeom prst="rect">
            <a:avLst/>
          </a:prstGeom>
          <a:ln w="9525">
            <a:round/>
          </a:ln>
        </p:spPr>
        <p:txBody>
          <a:bodyPr lIns="88900" tIns="88900" rIns="88900" bIns="88900" anchor="t">
            <a:noAutofit/>
          </a:bodyPr>
          <a:lstStyle>
            <a:lvl1pPr marL="0" indent="266700" algn="ctr" defTabSz="1295400">
              <a:spcBef>
                <a:spcPts val="0"/>
              </a:spcBef>
              <a:buClr>
                <a:srgbClr val="D6D6D6"/>
              </a:buClr>
              <a:buSzTx/>
              <a:buNone/>
              <a:defRPr sz="2200">
                <a:solidFill>
                  <a:srgbClr val="D6D6D6"/>
                </a:solidFill>
                <a:uFill>
                  <a:solidFill>
                    <a:srgbClr val="D6D6D6"/>
                  </a:solidFill>
                </a:uFill>
              </a:defRPr>
            </a:lvl1pPr>
            <a:lvl2pPr marL="0" indent="266700" algn="ctr" defTabSz="1295400">
              <a:spcBef>
                <a:spcPts val="0"/>
              </a:spcBef>
              <a:buClr>
                <a:srgbClr val="D6D6D6"/>
              </a:buClr>
              <a:buSzTx/>
              <a:buNone/>
              <a:defRPr sz="2200">
                <a:solidFill>
                  <a:srgbClr val="D6D6D6"/>
                </a:solidFill>
                <a:uFill>
                  <a:solidFill>
                    <a:srgbClr val="D6D6D6"/>
                  </a:solidFill>
                </a:uFill>
              </a:defRPr>
            </a:lvl2pPr>
            <a:lvl3pPr marL="0" indent="266700" algn="ctr" defTabSz="1295400">
              <a:spcBef>
                <a:spcPts val="0"/>
              </a:spcBef>
              <a:buClr>
                <a:srgbClr val="D6D6D6"/>
              </a:buClr>
              <a:buSzTx/>
              <a:buNone/>
              <a:defRPr sz="2200">
                <a:solidFill>
                  <a:srgbClr val="D6D6D6"/>
                </a:solidFill>
                <a:uFill>
                  <a:solidFill>
                    <a:srgbClr val="D6D6D6"/>
                  </a:solidFill>
                </a:uFill>
              </a:defRPr>
            </a:lvl3pPr>
            <a:lvl4pPr marL="0" indent="266700" algn="ctr" defTabSz="1295400">
              <a:spcBef>
                <a:spcPts val="0"/>
              </a:spcBef>
              <a:buClr>
                <a:srgbClr val="D6D6D6"/>
              </a:buClr>
              <a:buSzTx/>
              <a:buNone/>
              <a:defRPr sz="2200">
                <a:solidFill>
                  <a:srgbClr val="D6D6D6"/>
                </a:solidFill>
                <a:uFill>
                  <a:solidFill>
                    <a:srgbClr val="D6D6D6"/>
                  </a:solidFill>
                </a:uFill>
              </a:defRPr>
            </a:lvl4pPr>
            <a:lvl5pPr marL="0" indent="266700" algn="ctr" defTabSz="1295400">
              <a:spcBef>
                <a:spcPts val="0"/>
              </a:spcBef>
              <a:buClr>
                <a:srgbClr val="D6D6D6"/>
              </a:buClr>
              <a:buSzTx/>
              <a:buNone/>
              <a:defRPr sz="2200">
                <a:solidFill>
                  <a:srgbClr val="D6D6D6"/>
                </a:solidFill>
                <a:uFill>
                  <a:solidFill>
                    <a:srgbClr val="D6D6D6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301" y="9238262"/>
            <a:ext cx="340259" cy="324511"/>
          </a:xfrm>
          <a:prstGeom prst="rect">
            <a:avLst/>
          </a:prstGeom>
        </p:spPr>
        <p:txBody>
          <a:bodyPr/>
          <a:lstStyle>
            <a:lvl1pPr algn="r" defTabSz="1295400">
              <a:buClr>
                <a:srgbClr val="000000"/>
              </a:buClr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Image"/>
          <p:cNvSpPr>
            <a:spLocks noGrp="1"/>
          </p:cNvSpPr>
          <p:nvPr>
            <p:ph type="pic" sz="half" idx="13"/>
          </p:nvPr>
        </p:nvSpPr>
        <p:spPr>
          <a:xfrm>
            <a:off x="6983319" y="2914650"/>
            <a:ext cx="5524501" cy="5524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508000" y="-177800"/>
            <a:ext cx="11988800" cy="1905000"/>
          </a:xfrm>
          <a:prstGeom prst="rect">
            <a:avLst/>
          </a:prstGeom>
        </p:spPr>
        <p:txBody>
          <a:bodyPr/>
          <a:lstStyle>
            <a:lvl1pPr>
              <a:defRPr b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4350" y="2851150"/>
            <a:ext cx="5727700" cy="5524500"/>
          </a:xfrm>
          <a:prstGeom prst="rect">
            <a:avLst/>
          </a:prstGeom>
        </p:spPr>
        <p:txBody>
          <a:bodyPr/>
          <a:lstStyle>
            <a:lvl1pPr marL="346635" indent="-346635">
              <a:spcBef>
                <a:spcPts val="3200"/>
              </a:spcBef>
              <a:buSzPct val="30000"/>
              <a:buBlip>
                <a:blip r:embed="rId2"/>
              </a:buBlip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761153" indent="-392853">
              <a:spcBef>
                <a:spcPts val="3200"/>
              </a:spcBef>
              <a:buSzPct val="30000"/>
              <a:buBlip>
                <a:blip r:embed="rId2"/>
              </a:buBlip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129453" indent="-392853">
              <a:spcBef>
                <a:spcPts val="3200"/>
              </a:spcBef>
              <a:buSzPct val="30000"/>
              <a:buBlip>
                <a:blip r:embed="rId2"/>
              </a:buBlip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497753" indent="-392853">
              <a:spcBef>
                <a:spcPts val="3200"/>
              </a:spcBef>
              <a:buSzPct val="30000"/>
              <a:buBlip>
                <a:blip r:embed="rId2"/>
              </a:buBlip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1866053" indent="-392853">
              <a:spcBef>
                <a:spcPts val="3200"/>
              </a:spcBef>
              <a:buSzPct val="30000"/>
              <a:buBlip>
                <a:blip r:embed="rId2"/>
              </a:buBlip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SCEC, Dec 2018"/>
          <p:cNvSpPr txBox="1"/>
          <p:nvPr/>
        </p:nvSpPr>
        <p:spPr>
          <a:xfrm>
            <a:off x="9992207" y="9281770"/>
            <a:ext cx="246918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SCEC, Dec 2018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8400" b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80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514350" indent="-514350">
              <a:spcBef>
                <a:spcPts val="3200"/>
              </a:spcBef>
              <a:buSzPct val="75000"/>
              <a:buChar char="•"/>
              <a:defRPr sz="4200" b="1">
                <a:solidFill>
                  <a:srgbClr val="000000"/>
                </a:solidFill>
              </a:defRPr>
            </a:lvl1pPr>
            <a:lvl2pPr marL="857250" indent="-514350">
              <a:spcBef>
                <a:spcPts val="3200"/>
              </a:spcBef>
              <a:buSzPct val="75000"/>
              <a:buChar char="•"/>
              <a:defRPr sz="4200" b="1">
                <a:solidFill>
                  <a:srgbClr val="000000"/>
                </a:solidFill>
              </a:defRPr>
            </a:lvl2pPr>
            <a:lvl3pPr marL="1200150" indent="-514350">
              <a:spcBef>
                <a:spcPts val="3200"/>
              </a:spcBef>
              <a:buSzPct val="75000"/>
              <a:buChar char="•"/>
              <a:defRPr sz="4200" b="1">
                <a:solidFill>
                  <a:srgbClr val="000000"/>
                </a:solidFill>
              </a:defRPr>
            </a:lvl3pPr>
            <a:lvl4pPr marL="1543050" indent="-514350">
              <a:spcBef>
                <a:spcPts val="3200"/>
              </a:spcBef>
              <a:buSzPct val="75000"/>
              <a:buChar char="•"/>
              <a:defRPr sz="4200" b="1">
                <a:solidFill>
                  <a:srgbClr val="000000"/>
                </a:solidFill>
              </a:defRPr>
            </a:lvl4pPr>
            <a:lvl5pPr marL="1885950" indent="-514350">
              <a:spcBef>
                <a:spcPts val="3200"/>
              </a:spcBef>
              <a:buSzPct val="75000"/>
              <a:buChar char="•"/>
              <a:defRPr sz="42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3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"/>
          <p:cNvSpPr>
            <a:spLocks noGrp="1"/>
          </p:cNvSpPr>
          <p:nvPr>
            <p:ph type="pic" idx="13"/>
          </p:nvPr>
        </p:nvSpPr>
        <p:spPr>
          <a:xfrm>
            <a:off x="622300" y="1181100"/>
            <a:ext cx="11760200" cy="5676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508000" y="7099300"/>
            <a:ext cx="11988800" cy="111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8000" y="8267700"/>
            <a:ext cx="119888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4100" b="1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4100" b="1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4100" b="1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4100" b="1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41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508000" y="3860800"/>
            <a:ext cx="11988800" cy="203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half" idx="13"/>
          </p:nvPr>
        </p:nvSpPr>
        <p:spPr>
          <a:xfrm>
            <a:off x="6805519" y="981849"/>
            <a:ext cx="5575301" cy="7531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08000" y="2400300"/>
            <a:ext cx="5829300" cy="6070600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8000" y="1168400"/>
            <a:ext cx="58293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4100" b="1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4100" b="1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4100" b="1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4100" b="1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41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/>
        </p:nvSpPr>
        <p:spPr>
          <a:xfrm>
            <a:off x="508000" y="25781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" name="Line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" name="Line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Line"/>
          <p:cNvSpPr/>
          <p:nvPr/>
        </p:nvSpPr>
        <p:spPr>
          <a:xfrm>
            <a:off x="508000" y="25781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" name="Line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5" name="Line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3035300"/>
            <a:ext cx="11988800" cy="57277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>
              <a:buBlip>
                <a:blip r:embed="rId2"/>
              </a:buBlip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>
              <a:buBlip>
                <a:blip r:embed="rId2"/>
              </a:buBlip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>
              <a:buBlip>
                <a:blip r:embed="rId2"/>
              </a:buBlip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>
              <a:buBlip>
                <a:blip r:embed="rId2"/>
              </a:buBlip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CEC, Dec 2018"/>
          <p:cNvSpPr txBox="1"/>
          <p:nvPr/>
        </p:nvSpPr>
        <p:spPr>
          <a:xfrm>
            <a:off x="9992207" y="9281770"/>
            <a:ext cx="246918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SCEC, Dec 2018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Image"/>
          <p:cNvSpPr>
            <a:spLocks noGrp="1"/>
          </p:cNvSpPr>
          <p:nvPr>
            <p:ph type="pic" sz="half" idx="13"/>
          </p:nvPr>
        </p:nvSpPr>
        <p:spPr>
          <a:xfrm>
            <a:off x="6983319" y="2914650"/>
            <a:ext cx="5524501" cy="5524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508000" y="-177800"/>
            <a:ext cx="11988800" cy="1905000"/>
          </a:xfrm>
          <a:prstGeom prst="rect">
            <a:avLst/>
          </a:prstGeom>
        </p:spPr>
        <p:txBody>
          <a:bodyPr/>
          <a:lstStyle>
            <a:lvl1pPr>
              <a:defRPr b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4350" y="2851150"/>
            <a:ext cx="5727700" cy="5524500"/>
          </a:xfrm>
          <a:prstGeom prst="rect">
            <a:avLst/>
          </a:prstGeom>
        </p:spPr>
        <p:txBody>
          <a:bodyPr/>
          <a:lstStyle>
            <a:lvl1pPr marL="346635" indent="-346635">
              <a:spcBef>
                <a:spcPts val="3200"/>
              </a:spcBef>
              <a:buSzPct val="30000"/>
              <a:buBlip>
                <a:blip r:embed="rId2"/>
              </a:buBlip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761153" indent="-392853">
              <a:spcBef>
                <a:spcPts val="3200"/>
              </a:spcBef>
              <a:buSzPct val="30000"/>
              <a:buBlip>
                <a:blip r:embed="rId2"/>
              </a:buBlip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129453" indent="-392853">
              <a:spcBef>
                <a:spcPts val="3200"/>
              </a:spcBef>
              <a:buSzPct val="30000"/>
              <a:buBlip>
                <a:blip r:embed="rId2"/>
              </a:buBlip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497753" indent="-392853">
              <a:spcBef>
                <a:spcPts val="3200"/>
              </a:spcBef>
              <a:buSzPct val="30000"/>
              <a:buBlip>
                <a:blip r:embed="rId2"/>
              </a:buBlip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1866053" indent="-392853">
              <a:spcBef>
                <a:spcPts val="3200"/>
              </a:spcBef>
              <a:buSzPct val="30000"/>
              <a:buBlip>
                <a:blip r:embed="rId2"/>
              </a:buBlip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CEC, Dec 2018"/>
          <p:cNvSpPr txBox="1"/>
          <p:nvPr/>
        </p:nvSpPr>
        <p:spPr>
          <a:xfrm>
            <a:off x="9992207" y="9281770"/>
            <a:ext cx="246918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SCEC, Dec 2018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Image"/>
          <p:cNvSpPr>
            <a:spLocks noGrp="1"/>
          </p:cNvSpPr>
          <p:nvPr>
            <p:ph type="pic" sz="quarter" idx="13"/>
          </p:nvPr>
        </p:nvSpPr>
        <p:spPr>
          <a:xfrm>
            <a:off x="6654800" y="977900"/>
            <a:ext cx="5727700" cy="360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4"/>
          </p:nvPr>
        </p:nvSpPr>
        <p:spPr>
          <a:xfrm>
            <a:off x="6654800" y="5003800"/>
            <a:ext cx="5727700" cy="364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half" idx="15"/>
          </p:nvPr>
        </p:nvSpPr>
        <p:spPr>
          <a:xfrm>
            <a:off x="620619" y="975499"/>
            <a:ext cx="5575301" cy="7670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977900"/>
            <a:ext cx="11988800" cy="77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0"/>
              </a:buBlip>
            </a:lvl1pPr>
            <a:lvl2pPr>
              <a:buBlip>
                <a:blip r:embed="rId20"/>
              </a:buBlip>
            </a:lvl2pPr>
            <a:lvl3pPr>
              <a:buBlip>
                <a:blip r:embed="rId20"/>
              </a:buBlip>
            </a:lvl3pPr>
            <a:lvl4pPr>
              <a:buBlip>
                <a:blip r:embed="rId20"/>
              </a:buBlip>
            </a:lvl4pPr>
            <a:lvl5pPr>
              <a:buBlip>
                <a:blip r:embed="rId20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53899" y="8763000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chemeClr val="accent1">
              <a:hueOff val="328198"/>
              <a:lumOff val="-1018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chemeClr val="accent1">
              <a:hueOff val="328198"/>
              <a:lumOff val="-1018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chemeClr val="accent1">
              <a:hueOff val="328198"/>
              <a:lumOff val="-1018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chemeClr val="accent1">
              <a:hueOff val="328198"/>
              <a:lumOff val="-1018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chemeClr val="accent1">
              <a:hueOff val="328198"/>
              <a:lumOff val="-1018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chemeClr val="accent1">
              <a:hueOff val="328198"/>
              <a:lumOff val="-1018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chemeClr val="accent1">
              <a:hueOff val="328198"/>
              <a:lumOff val="-1018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chemeClr val="accent1">
              <a:hueOff val="328198"/>
              <a:lumOff val="-1018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chemeClr val="accent1">
              <a:hueOff val="328198"/>
              <a:lumOff val="-1018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191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20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Helvetica Neue"/>
        </a:defRPr>
      </a:lvl1pPr>
      <a:lvl2pPr marL="8382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20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Helvetica Neue"/>
        </a:defRPr>
      </a:lvl2pPr>
      <a:lvl3pPr marL="12573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20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Helvetica Neue"/>
        </a:defRPr>
      </a:lvl3pPr>
      <a:lvl4pPr marL="16764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20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Helvetica Neue"/>
        </a:defRPr>
      </a:lvl4pPr>
      <a:lvl5pPr marL="20955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20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Helvetica Neue"/>
        </a:defRPr>
      </a:lvl5pPr>
      <a:lvl6pPr marL="25146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20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Helvetica Neue"/>
        </a:defRPr>
      </a:lvl6pPr>
      <a:lvl7pPr marL="29337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20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Helvetica Neue"/>
        </a:defRPr>
      </a:lvl7pPr>
      <a:lvl8pPr marL="33528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20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Helvetica Neue"/>
        </a:defRPr>
      </a:lvl8pPr>
      <a:lvl9pPr marL="37719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20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ascl.net/1703.00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ascl.net/1703.00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manodeep/ffdc60024fd6df8b5264657f0be2f967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orrfunc: Blazing fast correlation functions with SIMD Intrinsic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Corrfunc: Blazing fast correlation functions with SIMD Intrinsics</a:t>
            </a:r>
          </a:p>
        </p:txBody>
      </p:sp>
      <p:sp>
        <p:nvSpPr>
          <p:cNvPr id="180" name="Dr. Manodeep Sinha…"/>
          <p:cNvSpPr txBox="1">
            <a:spLocks noGrp="1"/>
          </p:cNvSpPr>
          <p:nvPr>
            <p:ph type="subTitle" sz="quarter" idx="1"/>
          </p:nvPr>
        </p:nvSpPr>
        <p:spPr>
          <a:xfrm>
            <a:off x="508000" y="5321300"/>
            <a:ext cx="11988800" cy="128483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397256">
              <a:defRPr sz="3400"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Dr. Manodeep Sinha</a:t>
            </a:r>
          </a:p>
          <a:p>
            <a:pPr defTabSz="397256">
              <a:defRPr sz="3400"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ASTRO 3D Centre of Excellence, Swinburne</a:t>
            </a:r>
          </a:p>
        </p:txBody>
      </p:sp>
      <p:sp>
        <p:nvSpPr>
          <p:cNvPr id="181" name="Repo: github.com/manodeep/Corrfunc/…"/>
          <p:cNvSpPr txBox="1"/>
          <p:nvPr/>
        </p:nvSpPr>
        <p:spPr>
          <a:xfrm>
            <a:off x="507999" y="7537450"/>
            <a:ext cx="11988801" cy="1551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>
              <a:defRPr sz="3200" b="0">
                <a:solidFill>
                  <a:srgbClr val="B440B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Repo: github.com/manodeep/Corrfunc/</a:t>
            </a:r>
          </a:p>
          <a:p>
            <a:pPr algn="l">
              <a:defRPr sz="3200" b="0">
                <a:solidFill>
                  <a:srgbClr val="5E5E5E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Collaborators: Lehman Garrison</a:t>
            </a:r>
            <a:br/>
            <a:r>
              <a:t>Contributors: Andrew Hearin, Nick Hand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imple Code is … si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Simple Code is … simple</a:t>
            </a:r>
          </a:p>
        </p:txBody>
      </p:sp>
      <p:sp>
        <p:nvSpPr>
          <p:cNvPr id="246" name="Ignores domain knowledge (maxdist &lt;&lt; L)…"/>
          <p:cNvSpPr txBox="1">
            <a:spLocks noGrp="1"/>
          </p:cNvSpPr>
          <p:nvPr>
            <p:ph type="body" sz="half" idx="1"/>
          </p:nvPr>
        </p:nvSpPr>
        <p:spPr>
          <a:xfrm>
            <a:off x="654050" y="2114550"/>
            <a:ext cx="5598319" cy="5524500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>
              <a:lnSpc>
                <a:spcPct val="200000"/>
              </a:lnSpc>
              <a:buBlip>
                <a:blip r:embed="rId2"/>
              </a:buBlip>
            </a:pPr>
            <a:r>
              <a:t>Ignores domain knowledge (maxdist &lt;&lt; L) 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t>Not optimal for hardware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*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t>Can not be vectorized by compiler</a:t>
            </a:r>
          </a:p>
        </p:txBody>
      </p:sp>
      <p:sp>
        <p:nvSpPr>
          <p:cNvPr id="247" name="for(int i=0;i&lt;N1;i++) {…"/>
          <p:cNvSpPr txBox="1"/>
          <p:nvPr/>
        </p:nvSpPr>
        <p:spPr>
          <a:xfrm>
            <a:off x="7169100" y="2313880"/>
            <a:ext cx="5832774" cy="4799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457200">
              <a:defRPr sz="1300">
                <a:solidFill>
                  <a:srgbClr val="000000"/>
                </a:solidFill>
              </a:defRPr>
            </a:pPr>
            <a:r>
              <a:rPr>
                <a:solidFill>
                  <a:srgbClr val="008F00"/>
                </a:solidFill>
              </a:rPr>
              <a:t>for</a:t>
            </a:r>
            <a:r>
              <a:t>(</a:t>
            </a:r>
            <a:r>
              <a:rPr>
                <a:solidFill>
                  <a:srgbClr val="C01E51"/>
                </a:solidFill>
              </a:rPr>
              <a:t>int</a:t>
            </a:r>
            <a:r>
              <a:t> i</a:t>
            </a:r>
            <a:r>
              <a:rPr>
                <a:solidFill>
                  <a:srgbClr val="797979"/>
                </a:solidFill>
              </a:rPr>
              <a:t>=0</a:t>
            </a:r>
            <a:r>
              <a:t>;i</a:t>
            </a:r>
            <a:r>
              <a:rPr>
                <a:solidFill>
                  <a:srgbClr val="797979"/>
                </a:solidFill>
              </a:rPr>
              <a:t>&lt;</a:t>
            </a:r>
            <a:r>
              <a:t>N1;i</a:t>
            </a:r>
            <a:r>
              <a:rPr>
                <a:solidFill>
                  <a:srgbClr val="797979"/>
                </a:solidFill>
              </a:rPr>
              <a:t>++</a:t>
            </a:r>
            <a:r>
              <a:t>) {</a:t>
            </a:r>
          </a:p>
          <a:p>
            <a:pPr algn="l" defTabSz="457200">
              <a:defRPr sz="1300">
                <a:solidFill>
                  <a:srgbClr val="000000"/>
                </a:solidFill>
              </a:defRPr>
            </a:pPr>
            <a:r>
              <a:t>  </a:t>
            </a:r>
            <a:r>
              <a:rPr>
                <a:solidFill>
                  <a:srgbClr val="008F00"/>
                </a:solidFill>
              </a:rPr>
              <a:t>for</a:t>
            </a:r>
            <a:r>
              <a:t>(</a:t>
            </a:r>
            <a:r>
              <a:rPr>
                <a:solidFill>
                  <a:srgbClr val="C01E51"/>
                </a:solidFill>
              </a:rPr>
              <a:t>int</a:t>
            </a:r>
            <a:r>
              <a:t> j</a:t>
            </a:r>
            <a:r>
              <a:rPr>
                <a:solidFill>
                  <a:srgbClr val="797979"/>
                </a:solidFill>
              </a:rPr>
              <a:t>=0</a:t>
            </a:r>
            <a:r>
              <a:t>;j</a:t>
            </a:r>
            <a:r>
              <a:rPr>
                <a:solidFill>
                  <a:srgbClr val="797979"/>
                </a:solidFill>
              </a:rPr>
              <a:t>&lt;</a:t>
            </a:r>
            <a:r>
              <a:t>N2;j</a:t>
            </a:r>
            <a:r>
              <a:rPr>
                <a:solidFill>
                  <a:srgbClr val="797979"/>
                </a:solidFill>
              </a:rPr>
              <a:t>++</a:t>
            </a:r>
            <a:r>
              <a:t>) {</a:t>
            </a:r>
          </a:p>
          <a:p>
            <a:pPr algn="l" defTabSz="457200">
              <a:defRPr sz="1300">
                <a:solidFill>
                  <a:srgbClr val="000000"/>
                </a:solidFill>
              </a:defRPr>
            </a:pPr>
            <a:r>
              <a:t>    </a:t>
            </a:r>
            <a:r>
              <a:rPr>
                <a:solidFill>
                  <a:srgbClr val="C01E51"/>
                </a:solidFill>
              </a:rPr>
              <a:t>double</a:t>
            </a:r>
            <a:r>
              <a:t> dist </a:t>
            </a:r>
            <a:r>
              <a:rPr>
                <a:solidFill>
                  <a:srgbClr val="797979"/>
                </a:solidFill>
              </a:rPr>
              <a:t>=</a:t>
            </a:r>
            <a:r>
              <a:t> </a:t>
            </a:r>
            <a:r>
              <a:rPr>
                <a:solidFill>
                  <a:srgbClr val="549AE6"/>
                </a:solidFill>
              </a:rPr>
              <a:t>@distance_metric@</a:t>
            </a:r>
            <a:r>
              <a:t>(point[i], point[j]);</a:t>
            </a:r>
          </a:p>
          <a:p>
            <a:pPr algn="l" defTabSz="457200">
              <a:defRPr sz="1300">
                <a:solidFill>
                  <a:srgbClr val="000000"/>
                </a:solidFill>
              </a:defRPr>
            </a:pPr>
            <a:r>
              <a:t>    </a:t>
            </a:r>
            <a:r>
              <a:rPr>
                <a:solidFill>
                  <a:srgbClr val="008F00"/>
                </a:solidFill>
              </a:rPr>
              <a:t>if</a:t>
            </a:r>
            <a:r>
              <a:t>(dist </a:t>
            </a:r>
            <a:r>
              <a:rPr>
                <a:solidFill>
                  <a:srgbClr val="797979"/>
                </a:solidFill>
              </a:rPr>
              <a:t>&lt;</a:t>
            </a:r>
            <a:r>
              <a:t> mindist </a:t>
            </a:r>
            <a:r>
              <a:rPr>
                <a:solidFill>
                  <a:srgbClr val="797979"/>
                </a:solidFill>
              </a:rPr>
              <a:t>||</a:t>
            </a:r>
            <a:r>
              <a:t> dist </a:t>
            </a:r>
            <a:r>
              <a:rPr>
                <a:solidFill>
                  <a:srgbClr val="797979"/>
                </a:solidFill>
              </a:rPr>
              <a:t>&gt;=</a:t>
            </a:r>
            <a:r>
              <a:t> maxdist) {</a:t>
            </a:r>
          </a:p>
          <a:p>
            <a:pPr algn="l" defTabSz="457200">
              <a:defRPr sz="1300">
                <a:solidFill>
                  <a:srgbClr val="008F00"/>
                </a:solidFill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continue</a:t>
            </a:r>
            <a:r>
              <a:rPr>
                <a:solidFill>
                  <a:srgbClr val="000000"/>
                </a:solidFill>
              </a:rPr>
              <a:t>;</a:t>
            </a:r>
          </a:p>
          <a:p>
            <a:pPr algn="l" defTabSz="457200">
              <a:defRPr sz="1300">
                <a:solidFill>
                  <a:srgbClr val="000000"/>
                </a:solidFill>
              </a:defRPr>
            </a:pPr>
            <a:r>
              <a:t>    }</a:t>
            </a:r>
          </a:p>
          <a:p>
            <a:pPr algn="l" defTabSz="457200">
              <a:defRPr sz="1300">
                <a:solidFill>
                  <a:srgbClr val="000000"/>
                </a:solidFill>
              </a:defRPr>
            </a:pPr>
            <a:r>
              <a:t>    </a:t>
            </a:r>
          </a:p>
          <a:p>
            <a:pPr algn="l" defTabSz="457200">
              <a:defRPr sz="1300">
                <a:solidFill>
                  <a:srgbClr val="000000"/>
                </a:solidFill>
              </a:defRPr>
            </a:pPr>
            <a:r>
              <a:t>    </a:t>
            </a:r>
            <a:r>
              <a:rPr>
                <a:solidFill>
                  <a:srgbClr val="C01E51"/>
                </a:solidFill>
              </a:rPr>
              <a:t>int</a:t>
            </a:r>
            <a:r>
              <a:t> ibin </a:t>
            </a:r>
            <a:r>
              <a:rPr>
                <a:solidFill>
                  <a:srgbClr val="797979"/>
                </a:solidFill>
              </a:rPr>
              <a:t>=</a:t>
            </a:r>
            <a:r>
              <a:t> </a:t>
            </a:r>
            <a:r>
              <a:rPr>
                <a:solidFill>
                  <a:srgbClr val="549AE6"/>
                </a:solidFill>
              </a:rPr>
              <a:t>@dist_to_bin_index@</a:t>
            </a:r>
            <a:r>
              <a:t>(dist);</a:t>
            </a:r>
          </a:p>
          <a:p>
            <a:pPr algn="l" defTabSz="457200">
              <a:defRPr sz="1300">
                <a:solidFill>
                  <a:srgbClr val="000000"/>
                </a:solidFill>
              </a:defRPr>
            </a:pPr>
            <a:r>
              <a:t>    numpairs[ibin]</a:t>
            </a:r>
            <a:r>
              <a:rPr>
                <a:solidFill>
                  <a:srgbClr val="797979"/>
                </a:solidFill>
              </a:rPr>
              <a:t>++</a:t>
            </a:r>
            <a:r>
              <a:t>;</a:t>
            </a:r>
          </a:p>
          <a:p>
            <a:pPr algn="l" defTabSz="457200">
              <a:defRPr sz="1300">
                <a:solidFill>
                  <a:srgbClr val="000000"/>
                </a:solidFill>
              </a:defRPr>
            </a:pPr>
            <a:r>
              <a:t>  }</a:t>
            </a:r>
          </a:p>
          <a:p>
            <a:pPr algn="l" defTabSz="457200">
              <a:defRPr sz="1300">
                <a:solidFill>
                  <a:srgbClr val="000000"/>
                </a:solidFill>
              </a:defRPr>
            </a:pPr>
            <a: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1" build="p" animBg="1" advAuto="0"/>
      <p:bldP spid="247" grpId="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Why Optimise Cod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Optimise Code?</a:t>
            </a:r>
          </a:p>
        </p:txBody>
      </p:sp>
      <p:pic>
        <p:nvPicPr>
          <p:cNvPr id="250" name="fastcodes (2).jpg" descr="fastcodes (2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7423" y="2748381"/>
            <a:ext cx="8393582" cy="6295186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H/T to Greg Poole…"/>
          <p:cNvSpPr txBox="1"/>
          <p:nvPr/>
        </p:nvSpPr>
        <p:spPr>
          <a:xfrm>
            <a:off x="10459005" y="2856471"/>
            <a:ext cx="2388029" cy="146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>
                <a:solidFill>
                  <a:schemeClr val="accent6">
                    <a:hueOff val="64508"/>
                    <a:satOff val="3195"/>
                    <a:lumOff val="-12691"/>
                  </a:schemeClr>
                </a:solidFill>
              </a:defRPr>
            </a:pPr>
            <a:r>
              <a:t> H/T to Greg Poole</a:t>
            </a:r>
          </a:p>
          <a:p>
            <a:pPr>
              <a:defRPr sz="2200">
                <a:solidFill>
                  <a:schemeClr val="accent6">
                    <a:hueOff val="64508"/>
                    <a:satOff val="3195"/>
                    <a:lumOff val="-12691"/>
                  </a:schemeClr>
                </a:solidFill>
              </a:defRPr>
            </a:pPr>
            <a:r>
              <a:t>and Jennifer Piscionere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Hardware Detour"/>
          <p:cNvSpPr txBox="1">
            <a:spLocks noGrp="1"/>
          </p:cNvSpPr>
          <p:nvPr>
            <p:ph type="title"/>
          </p:nvPr>
        </p:nvSpPr>
        <p:spPr>
          <a:xfrm>
            <a:off x="508000" y="3924300"/>
            <a:ext cx="11988800" cy="1905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Hardware Detour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Memory access is s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Memory access is slow</a:t>
            </a:r>
          </a:p>
        </p:txBody>
      </p:sp>
      <p:pic>
        <p:nvPicPr>
          <p:cNvPr id="256" name="CPU-cache-memory-hierarchy.png" descr="CPU-cache-memory-hierarch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0092" y="2023990"/>
            <a:ext cx="9164616" cy="6897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CPU-cache-memory-hierarchy.png" descr="CPU-cache-memory-hierarch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0092" y="2019300"/>
            <a:ext cx="9164616" cy="68973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How fast code runs depends on memory access patterns"/>
          <p:cNvSpPr txBox="1"/>
          <p:nvPr/>
        </p:nvSpPr>
        <p:spPr>
          <a:xfrm>
            <a:off x="2366447" y="2333125"/>
            <a:ext cx="8540392" cy="4534575"/>
          </a:xfrm>
          <a:prstGeom prst="rect">
            <a:avLst/>
          </a:prstGeom>
          <a:solidFill>
            <a:srgbClr val="FFFFFF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>
                <a:solidFill>
                  <a:srgbClr val="549AE6"/>
                </a:solidFill>
              </a:defRPr>
            </a:pPr>
            <a:r>
              <a:rPr dirty="0"/>
              <a:t>How fast code runs depends on memory access patterns</a:t>
            </a:r>
          </a:p>
        </p:txBody>
      </p:sp>
      <p:sp>
        <p:nvSpPr>
          <p:cNvPr id="260" name="Memory access is s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Memory access is slow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Vector Instructions (SIM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 Instructions (SIMD)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47" y="2797579"/>
            <a:ext cx="11651706" cy="4559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meline of Vector Instr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Timeline of Vector Instructions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5273" y="1441919"/>
            <a:ext cx="10634254" cy="7373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1_Vectorization_Intro_page8.pdf" descr="1_Vectorization_Intro_page8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907473" y="-2037732"/>
            <a:ext cx="9189854" cy="130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K. O’Leary, Intel"/>
          <p:cNvSpPr txBox="1"/>
          <p:nvPr/>
        </p:nvSpPr>
        <p:spPr>
          <a:xfrm>
            <a:off x="10509805" y="2367521"/>
            <a:ext cx="2388029" cy="436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>
                <a:solidFill>
                  <a:schemeClr val="accent6">
                    <a:hueOff val="64508"/>
                    <a:satOff val="3195"/>
                    <a:lumOff val="-12691"/>
                  </a:schemeClr>
                </a:solidFill>
              </a:defRPr>
            </a:lvl1pPr>
          </a:lstStyle>
          <a:p>
            <a:r>
              <a:t>K. O’Leary, Intel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Hardware —&gt; Performance"/>
          <p:cNvSpPr txBox="1">
            <a:spLocks noGrp="1"/>
          </p:cNvSpPr>
          <p:nvPr>
            <p:ph type="title"/>
          </p:nvPr>
        </p:nvSpPr>
        <p:spPr>
          <a:xfrm>
            <a:off x="508000" y="-177800"/>
            <a:ext cx="9252893" cy="1905000"/>
          </a:xfrm>
          <a:prstGeom prst="rect">
            <a:avLst/>
          </a:prstGeom>
        </p:spPr>
        <p:txBody>
          <a:bodyPr/>
          <a:lstStyle/>
          <a:p>
            <a:r>
              <a:t>Hardware —&gt; Performance</a:t>
            </a:r>
          </a:p>
        </p:txBody>
      </p:sp>
      <p:sp>
        <p:nvSpPr>
          <p:cNvPr id="272" name="Power scales as freq^3…"/>
          <p:cNvSpPr txBox="1">
            <a:spLocks noGrp="1"/>
          </p:cNvSpPr>
          <p:nvPr>
            <p:ph type="body" idx="1"/>
          </p:nvPr>
        </p:nvSpPr>
        <p:spPr>
          <a:xfrm>
            <a:off x="514350" y="2114550"/>
            <a:ext cx="10794852" cy="6037709"/>
          </a:xfrm>
          <a:prstGeom prst="rect">
            <a:avLst/>
          </a:prstGeom>
        </p:spPr>
        <p:txBody>
          <a:bodyPr anchor="t"/>
          <a:lstStyle/>
          <a:p>
            <a:pPr marL="166384" indent="-166384" defTabSz="280415">
              <a:spcBef>
                <a:spcPts val="1500"/>
              </a:spcBef>
              <a:buBlip>
                <a:blip r:embed="rId2"/>
              </a:buBlip>
              <a:defRPr sz="3359"/>
            </a:pPr>
            <a:r>
              <a:t>Power scales as freq^3</a:t>
            </a:r>
          </a:p>
          <a:p>
            <a:pPr marL="365353" lvl="1" indent="-188569" defTabSz="280415">
              <a:spcBef>
                <a:spcPts val="1500"/>
              </a:spcBef>
              <a:buBlip>
                <a:blip r:embed="rId2"/>
              </a:buBlip>
              <a:defRPr sz="2880"/>
            </a:pPr>
            <a:r>
              <a:t> </a:t>
            </a:r>
            <a:r>
              <a:rPr>
                <a:solidFill>
                  <a:srgbClr val="549AE6"/>
                </a:solidFill>
              </a:rPr>
              <a:t>Multi-cores at lower clock</a:t>
            </a:r>
            <a:r>
              <a:t> </a:t>
            </a:r>
            <a:r>
              <a:rPr>
                <a:solidFill>
                  <a:srgbClr val="9A958E"/>
                </a:solidFill>
              </a:rPr>
              <a:t>(instead of one core with a 3GHz clock, 2 cores with 2.1 GHz provides 1.4x op/s @ 70% power)</a:t>
            </a:r>
          </a:p>
          <a:p>
            <a:pPr marL="166384" indent="-166384" defTabSz="280415">
              <a:spcBef>
                <a:spcPts val="1500"/>
              </a:spcBef>
              <a:buBlip>
                <a:blip r:embed="rId2"/>
              </a:buBlip>
              <a:defRPr sz="3359"/>
            </a:pPr>
            <a:r>
              <a:t>Memory access is slow </a:t>
            </a:r>
          </a:p>
          <a:p>
            <a:pPr marL="365353" lvl="1" indent="-188569" defTabSz="280415">
              <a:spcBef>
                <a:spcPts val="1500"/>
              </a:spcBef>
              <a:buBlip>
                <a:blip r:embed="rId2"/>
              </a:buBlip>
              <a:defRPr sz="2880">
                <a:solidFill>
                  <a:srgbClr val="549AE6"/>
                </a:solidFill>
              </a:defRPr>
            </a:pPr>
            <a:r>
              <a:t> Layers of (smaller, faster, dedicated) -&gt; (larger, slower, shared) caches</a:t>
            </a:r>
          </a:p>
          <a:p>
            <a:pPr marL="166384" indent="-166384" defTabSz="280415">
              <a:spcBef>
                <a:spcPts val="1500"/>
              </a:spcBef>
              <a:buBlip>
                <a:blip r:embed="rId2"/>
              </a:buBlip>
              <a:defRPr sz="3359"/>
            </a:pPr>
            <a:r>
              <a:t> Only one instruction per clock cycle</a:t>
            </a:r>
          </a:p>
          <a:p>
            <a:pPr marL="365353" lvl="1" indent="-188569" defTabSz="280415">
              <a:spcBef>
                <a:spcPts val="1500"/>
              </a:spcBef>
              <a:buBlip>
                <a:blip r:embed="rId2"/>
              </a:buBlip>
              <a:defRPr sz="2880"/>
            </a:pPr>
            <a:r>
              <a:t> but, clock speeds have stalled</a:t>
            </a:r>
          </a:p>
          <a:p>
            <a:pPr marL="542137" lvl="2" indent="-188569" defTabSz="280415">
              <a:spcBef>
                <a:spcPts val="1500"/>
              </a:spcBef>
              <a:buBlip>
                <a:blip r:embed="rId2"/>
              </a:buBlip>
              <a:defRPr sz="2880">
                <a:solidFill>
                  <a:srgbClr val="549AE6"/>
                </a:solidFill>
              </a:defRPr>
            </a:pPr>
            <a:r>
              <a:t> More calculations per clock tick (SIMD/vectorization)</a:t>
            </a:r>
          </a:p>
        </p:txBody>
      </p:sp>
      <p:pic>
        <p:nvPicPr>
          <p:cNvPr id="273" name="CPU-cache-memory-hierarchy.png" descr="CPU-cache-memory-hierarch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34096" y="17390"/>
            <a:ext cx="2866649" cy="215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Vectorized operations with efficient memory access within independent kernels"/>
          <p:cNvSpPr txBox="1"/>
          <p:nvPr/>
        </p:nvSpPr>
        <p:spPr>
          <a:xfrm>
            <a:off x="1086796" y="8157497"/>
            <a:ext cx="10414490" cy="1055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>
                <a:solidFill>
                  <a:srgbClr val="B440BF"/>
                </a:solidFill>
              </a:defRPr>
            </a:lvl1pPr>
          </a:lstStyle>
          <a:p>
            <a:r>
              <a:t>Vectorized operations with efficient memory access within independent kernels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1" build="p" animBg="1" advAuto="0"/>
      <p:bldP spid="274" grpId="2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Back to Corrfunc"/>
          <p:cNvSpPr txBox="1">
            <a:spLocks noGrp="1"/>
          </p:cNvSpPr>
          <p:nvPr>
            <p:ph type="title"/>
          </p:nvPr>
        </p:nvSpPr>
        <p:spPr>
          <a:xfrm>
            <a:off x="508000" y="3924300"/>
            <a:ext cx="11988800" cy="1905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Back to Corrfunc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ΛCDM Picture: Galaxies live in Hal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ΛCDM Picture: Galaxies live in Halos</a:t>
            </a:r>
          </a:p>
        </p:txBody>
      </p:sp>
      <p:pic>
        <p:nvPicPr>
          <p:cNvPr id="184" name="LasDamas_Consuelo_slice_1k.png" descr="LasDamas_Consuelo_slice_1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8800" y="1980207"/>
            <a:ext cx="5793383" cy="5793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0364" y="1323235"/>
            <a:ext cx="3075044" cy="27628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1" name="Group"/>
          <p:cNvGrpSpPr/>
          <p:nvPr/>
        </p:nvGrpSpPr>
        <p:grpSpPr>
          <a:xfrm>
            <a:off x="1168399" y="3922050"/>
            <a:ext cx="5298973" cy="4523450"/>
            <a:chOff x="0" y="0"/>
            <a:chExt cx="5298971" cy="4523449"/>
          </a:xfrm>
        </p:grpSpPr>
        <p:sp>
          <p:nvSpPr>
            <p:cNvPr id="186" name="Rounded Rectangle"/>
            <p:cNvSpPr/>
            <p:nvPr/>
          </p:nvSpPr>
          <p:spPr>
            <a:xfrm>
              <a:off x="0" y="0"/>
              <a:ext cx="5279569" cy="4523450"/>
            </a:xfrm>
            <a:prstGeom prst="roundRect">
              <a:avLst>
                <a:gd name="adj" fmla="val 4399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algn="l" defTabSz="1295400">
                <a:buClr>
                  <a:srgbClr val="000000"/>
                </a:buClr>
                <a:defRPr sz="1800" b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87" name="stock-photo-2099225-chef-stirring-a-large-pot.jpg" descr="stock-photo-2099225-chef-stirring-a-large-pot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13059" y="941832"/>
              <a:ext cx="2897131" cy="32765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8" name="Cosmology"/>
            <p:cNvSpPr txBox="1"/>
            <p:nvPr/>
          </p:nvSpPr>
          <p:spPr>
            <a:xfrm rot="19029479">
              <a:off x="2933629" y="888044"/>
              <a:ext cx="1313260" cy="350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l" defTabSz="1295400">
                <a:buClr>
                  <a:srgbClr val="000000"/>
                </a:buClr>
                <a:defRPr sz="1800" b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Cosmology</a:t>
              </a:r>
            </a:p>
          </p:txBody>
        </p:sp>
        <p:sp>
          <p:nvSpPr>
            <p:cNvPr id="189" name="Gravity"/>
            <p:cNvSpPr txBox="1"/>
            <p:nvPr/>
          </p:nvSpPr>
          <p:spPr>
            <a:xfrm rot="19395692">
              <a:off x="3220241" y="1341781"/>
              <a:ext cx="1313260" cy="350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l" defTabSz="1295400">
                <a:buClr>
                  <a:srgbClr val="000000"/>
                </a:buClr>
                <a:defRPr sz="1800" b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Gravity</a:t>
              </a:r>
            </a:p>
          </p:txBody>
        </p:sp>
        <p:sp>
          <p:nvSpPr>
            <p:cNvPr id="190" name="Supercomputers"/>
            <p:cNvSpPr txBox="1"/>
            <p:nvPr/>
          </p:nvSpPr>
          <p:spPr>
            <a:xfrm rot="20255826">
              <a:off x="3368568" y="1806981"/>
              <a:ext cx="1936728" cy="350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l" defTabSz="1295400">
                <a:buClr>
                  <a:srgbClr val="000000"/>
                </a:buClr>
                <a:defRPr sz="1800" b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Supercomputers</a:t>
              </a:r>
            </a:p>
          </p:txBody>
        </p:sp>
      </p:grpSp>
      <p:sp>
        <p:nvSpPr>
          <p:cNvPr id="192" name="LasDamas Simulations, XSEDE/TACC"/>
          <p:cNvSpPr txBox="1"/>
          <p:nvPr/>
        </p:nvSpPr>
        <p:spPr>
          <a:xfrm>
            <a:off x="7126606" y="8026400"/>
            <a:ext cx="556077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LasDamas Simulations, XSEDE/TACC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imple Code is … si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Simple Code is … simple</a:t>
            </a:r>
          </a:p>
        </p:txBody>
      </p:sp>
      <p:sp>
        <p:nvSpPr>
          <p:cNvPr id="279" name="Ignores domain knowledge (maxdist &lt;&lt; L)…"/>
          <p:cNvSpPr txBox="1">
            <a:spLocks noGrp="1"/>
          </p:cNvSpPr>
          <p:nvPr>
            <p:ph type="body" sz="half" idx="1"/>
          </p:nvPr>
        </p:nvSpPr>
        <p:spPr>
          <a:xfrm>
            <a:off x="654050" y="2114550"/>
            <a:ext cx="5598319" cy="5524500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>
              <a:lnSpc>
                <a:spcPct val="200000"/>
              </a:lnSpc>
              <a:buBlip>
                <a:blip r:embed="rId2"/>
              </a:buBlip>
            </a:pPr>
            <a:r>
              <a:t>Ignores domain knowledge (maxdist &lt;&lt; L) 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t>Not optimal for hardware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*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t>Can not be vectorized by compiler</a:t>
            </a:r>
          </a:p>
        </p:txBody>
      </p:sp>
      <p:sp>
        <p:nvSpPr>
          <p:cNvPr id="280" name="for(int i=0;i&lt;N1;i++) {…"/>
          <p:cNvSpPr txBox="1"/>
          <p:nvPr/>
        </p:nvSpPr>
        <p:spPr>
          <a:xfrm>
            <a:off x="7169100" y="2313880"/>
            <a:ext cx="5832774" cy="4799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457200">
              <a:defRPr sz="1300">
                <a:solidFill>
                  <a:srgbClr val="000000"/>
                </a:solidFill>
              </a:defRPr>
            </a:pPr>
            <a:r>
              <a:rPr>
                <a:solidFill>
                  <a:srgbClr val="008F00"/>
                </a:solidFill>
              </a:rPr>
              <a:t>for</a:t>
            </a:r>
            <a:r>
              <a:t>(</a:t>
            </a:r>
            <a:r>
              <a:rPr>
                <a:solidFill>
                  <a:srgbClr val="C01E51"/>
                </a:solidFill>
              </a:rPr>
              <a:t>int</a:t>
            </a:r>
            <a:r>
              <a:t> i</a:t>
            </a:r>
            <a:r>
              <a:rPr>
                <a:solidFill>
                  <a:srgbClr val="797979"/>
                </a:solidFill>
              </a:rPr>
              <a:t>=0</a:t>
            </a:r>
            <a:r>
              <a:t>;i</a:t>
            </a:r>
            <a:r>
              <a:rPr>
                <a:solidFill>
                  <a:srgbClr val="797979"/>
                </a:solidFill>
              </a:rPr>
              <a:t>&lt;</a:t>
            </a:r>
            <a:r>
              <a:t>N1;i</a:t>
            </a:r>
            <a:r>
              <a:rPr>
                <a:solidFill>
                  <a:srgbClr val="797979"/>
                </a:solidFill>
              </a:rPr>
              <a:t>++</a:t>
            </a:r>
            <a:r>
              <a:t>) {</a:t>
            </a:r>
          </a:p>
          <a:p>
            <a:pPr algn="l" defTabSz="457200">
              <a:defRPr sz="1300">
                <a:solidFill>
                  <a:srgbClr val="000000"/>
                </a:solidFill>
              </a:defRPr>
            </a:pPr>
            <a:r>
              <a:t>  </a:t>
            </a:r>
            <a:r>
              <a:rPr>
                <a:solidFill>
                  <a:srgbClr val="008F00"/>
                </a:solidFill>
              </a:rPr>
              <a:t>for</a:t>
            </a:r>
            <a:r>
              <a:t>(</a:t>
            </a:r>
            <a:r>
              <a:rPr>
                <a:solidFill>
                  <a:srgbClr val="C01E51"/>
                </a:solidFill>
              </a:rPr>
              <a:t>int</a:t>
            </a:r>
            <a:r>
              <a:t> j</a:t>
            </a:r>
            <a:r>
              <a:rPr>
                <a:solidFill>
                  <a:srgbClr val="797979"/>
                </a:solidFill>
              </a:rPr>
              <a:t>=0</a:t>
            </a:r>
            <a:r>
              <a:t>;j</a:t>
            </a:r>
            <a:r>
              <a:rPr>
                <a:solidFill>
                  <a:srgbClr val="797979"/>
                </a:solidFill>
              </a:rPr>
              <a:t>&lt;</a:t>
            </a:r>
            <a:r>
              <a:t>N2;j</a:t>
            </a:r>
            <a:r>
              <a:rPr>
                <a:solidFill>
                  <a:srgbClr val="797979"/>
                </a:solidFill>
              </a:rPr>
              <a:t>++</a:t>
            </a:r>
            <a:r>
              <a:t>) {</a:t>
            </a:r>
          </a:p>
          <a:p>
            <a:pPr algn="l" defTabSz="457200">
              <a:defRPr sz="1300">
                <a:solidFill>
                  <a:srgbClr val="000000"/>
                </a:solidFill>
              </a:defRPr>
            </a:pPr>
            <a:r>
              <a:t>    </a:t>
            </a:r>
            <a:r>
              <a:rPr>
                <a:solidFill>
                  <a:srgbClr val="C01E51"/>
                </a:solidFill>
              </a:rPr>
              <a:t>double</a:t>
            </a:r>
            <a:r>
              <a:t> dist </a:t>
            </a:r>
            <a:r>
              <a:rPr>
                <a:solidFill>
                  <a:srgbClr val="797979"/>
                </a:solidFill>
              </a:rPr>
              <a:t>=</a:t>
            </a:r>
            <a:r>
              <a:t> </a:t>
            </a:r>
            <a:r>
              <a:rPr>
                <a:solidFill>
                  <a:srgbClr val="549AE6"/>
                </a:solidFill>
              </a:rPr>
              <a:t>@distance_metric@</a:t>
            </a:r>
            <a:r>
              <a:t>(point[i], point[j]);</a:t>
            </a:r>
          </a:p>
          <a:p>
            <a:pPr algn="l" defTabSz="457200">
              <a:defRPr sz="1300">
                <a:solidFill>
                  <a:srgbClr val="000000"/>
                </a:solidFill>
              </a:defRPr>
            </a:pPr>
            <a:r>
              <a:t>    </a:t>
            </a:r>
            <a:r>
              <a:rPr>
                <a:solidFill>
                  <a:srgbClr val="008F00"/>
                </a:solidFill>
              </a:rPr>
              <a:t>if</a:t>
            </a:r>
            <a:r>
              <a:t>(dist </a:t>
            </a:r>
            <a:r>
              <a:rPr>
                <a:solidFill>
                  <a:srgbClr val="797979"/>
                </a:solidFill>
              </a:rPr>
              <a:t>&lt;</a:t>
            </a:r>
            <a:r>
              <a:t> mindist </a:t>
            </a:r>
            <a:r>
              <a:rPr>
                <a:solidFill>
                  <a:srgbClr val="797979"/>
                </a:solidFill>
              </a:rPr>
              <a:t>||</a:t>
            </a:r>
            <a:r>
              <a:t> dist </a:t>
            </a:r>
            <a:r>
              <a:rPr>
                <a:solidFill>
                  <a:srgbClr val="797979"/>
                </a:solidFill>
              </a:rPr>
              <a:t>&gt;=</a:t>
            </a:r>
            <a:r>
              <a:t> maxdist) {</a:t>
            </a:r>
          </a:p>
          <a:p>
            <a:pPr algn="l" defTabSz="457200">
              <a:defRPr sz="1300">
                <a:solidFill>
                  <a:srgbClr val="008F00"/>
                </a:solidFill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continue</a:t>
            </a:r>
            <a:r>
              <a:rPr>
                <a:solidFill>
                  <a:srgbClr val="000000"/>
                </a:solidFill>
              </a:rPr>
              <a:t>;</a:t>
            </a:r>
          </a:p>
          <a:p>
            <a:pPr algn="l" defTabSz="457200">
              <a:defRPr sz="1300">
                <a:solidFill>
                  <a:srgbClr val="000000"/>
                </a:solidFill>
              </a:defRPr>
            </a:pPr>
            <a:r>
              <a:t>    }</a:t>
            </a:r>
          </a:p>
          <a:p>
            <a:pPr algn="l" defTabSz="457200">
              <a:defRPr sz="1300">
                <a:solidFill>
                  <a:srgbClr val="000000"/>
                </a:solidFill>
              </a:defRPr>
            </a:pPr>
            <a:r>
              <a:t>    </a:t>
            </a:r>
          </a:p>
          <a:p>
            <a:pPr algn="l" defTabSz="457200">
              <a:defRPr sz="1300">
                <a:solidFill>
                  <a:srgbClr val="000000"/>
                </a:solidFill>
              </a:defRPr>
            </a:pPr>
            <a:r>
              <a:t>    </a:t>
            </a:r>
            <a:r>
              <a:rPr>
                <a:solidFill>
                  <a:srgbClr val="C01E51"/>
                </a:solidFill>
              </a:rPr>
              <a:t>int</a:t>
            </a:r>
            <a:r>
              <a:t> ibin </a:t>
            </a:r>
            <a:r>
              <a:rPr>
                <a:solidFill>
                  <a:srgbClr val="797979"/>
                </a:solidFill>
              </a:rPr>
              <a:t>=</a:t>
            </a:r>
            <a:r>
              <a:t> </a:t>
            </a:r>
            <a:r>
              <a:rPr>
                <a:solidFill>
                  <a:srgbClr val="549AE6"/>
                </a:solidFill>
              </a:rPr>
              <a:t>@dist_to_bin_index@</a:t>
            </a:r>
            <a:r>
              <a:t>(dist);</a:t>
            </a:r>
          </a:p>
          <a:p>
            <a:pPr algn="l" defTabSz="457200">
              <a:defRPr sz="1300">
                <a:solidFill>
                  <a:srgbClr val="000000"/>
                </a:solidFill>
              </a:defRPr>
            </a:pPr>
            <a:r>
              <a:t>    numpairs[ibin]</a:t>
            </a:r>
            <a:r>
              <a:rPr>
                <a:solidFill>
                  <a:srgbClr val="797979"/>
                </a:solidFill>
              </a:rPr>
              <a:t>++</a:t>
            </a:r>
            <a:r>
              <a:t>;</a:t>
            </a:r>
          </a:p>
          <a:p>
            <a:pPr algn="l" defTabSz="457200">
              <a:defRPr sz="1300">
                <a:solidFill>
                  <a:srgbClr val="000000"/>
                </a:solidFill>
              </a:defRPr>
            </a:pPr>
            <a:r>
              <a:t>  }</a:t>
            </a:r>
          </a:p>
          <a:p>
            <a:pPr algn="l" defTabSz="457200">
              <a:defRPr sz="1300">
                <a:solidFill>
                  <a:srgbClr val="000000"/>
                </a:solidFill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How Corrfunc 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Corrfunc works</a:t>
            </a:r>
          </a:p>
        </p:txBody>
      </p:sp>
      <p:sp>
        <p:nvSpPr>
          <p:cNvPr id="283" name="Grids the particle distribution into 3D cells of size ~Rmax…"/>
          <p:cNvSpPr txBox="1">
            <a:spLocks noGrp="1"/>
          </p:cNvSpPr>
          <p:nvPr>
            <p:ph type="body" idx="1"/>
          </p:nvPr>
        </p:nvSpPr>
        <p:spPr>
          <a:xfrm>
            <a:off x="514350" y="2114550"/>
            <a:ext cx="11088093" cy="5524500"/>
          </a:xfrm>
          <a:prstGeom prst="rect">
            <a:avLst/>
          </a:prstGeom>
        </p:spPr>
        <p:txBody>
          <a:bodyPr anchor="t"/>
          <a:lstStyle/>
          <a:p>
            <a:pPr marL="343168" indent="-343168" defTabSz="578358">
              <a:spcBef>
                <a:spcPts val="3100"/>
              </a:spcBef>
              <a:buBlip>
                <a:blip r:embed="rId2"/>
              </a:buBlip>
              <a:defRPr sz="3168"/>
            </a:pPr>
            <a:r>
              <a:t>Grids the particle distribution into 3D cells of size ~Rmax </a:t>
            </a:r>
          </a:p>
          <a:p>
            <a:pPr marL="343168" indent="-343168" defTabSz="578358">
              <a:spcBef>
                <a:spcPts val="3100"/>
              </a:spcBef>
              <a:buBlip>
                <a:blip r:embed="rId2"/>
              </a:buBlip>
              <a:defRPr sz="3168"/>
            </a:pPr>
            <a:r>
              <a:t>Stores particles contiguously within each cell</a:t>
            </a:r>
          </a:p>
          <a:p>
            <a:pPr marL="343168" indent="-343168" defTabSz="578358">
              <a:spcBef>
                <a:spcPts val="3100"/>
              </a:spcBef>
              <a:buBlip>
                <a:blip r:embed="rId2"/>
              </a:buBlip>
              <a:defRPr sz="3168"/>
            </a:pPr>
            <a:r>
              <a:t>Sorts particles within a cell in z </a:t>
            </a:r>
          </a:p>
          <a:p>
            <a:pPr marL="388924" indent="-388924" defTabSz="578358">
              <a:spcBef>
                <a:spcPts val="3100"/>
              </a:spcBef>
              <a:buBlip>
                <a:blip r:embed="rId2"/>
              </a:buBlip>
              <a:defRPr sz="3168"/>
            </a:pPr>
            <a:r>
              <a:t>Only associates pairs of cells that </a:t>
            </a:r>
            <a:r>
              <a:rPr b="1">
                <a:solidFill>
                  <a:srgbClr val="942192"/>
                </a:solidFill>
                <a:latin typeface="+mn-lt"/>
                <a:ea typeface="+mn-ea"/>
                <a:cs typeface="+mn-cs"/>
                <a:sym typeface="Helvetica Neue"/>
              </a:rPr>
              <a:t>may</a:t>
            </a:r>
            <a:r>
              <a:t> contain pairs</a:t>
            </a:r>
            <a:endParaRPr b="1">
              <a:latin typeface="+mn-lt"/>
              <a:ea typeface="+mn-ea"/>
              <a:cs typeface="+mn-cs"/>
              <a:sym typeface="Helvetica Neue"/>
            </a:endParaRPr>
          </a:p>
          <a:p>
            <a:pPr marL="388924" indent="-388924" defTabSz="578358">
              <a:spcBef>
                <a:spcPts val="3100"/>
              </a:spcBef>
              <a:buBlip>
                <a:blip r:embed="rId2"/>
              </a:buBlip>
              <a:defRPr sz="3168"/>
            </a:pPr>
            <a:r>
              <a:t>Uses vectorised kernels on cell-pairs</a:t>
            </a:r>
          </a:p>
          <a:p>
            <a:pPr marL="388924" indent="-388924" defTabSz="578358">
              <a:spcBef>
                <a:spcPts val="3100"/>
              </a:spcBef>
              <a:buBlip>
                <a:blip r:embed="rId2"/>
              </a:buBlip>
              <a:defRPr sz="3168"/>
            </a:pPr>
            <a:r>
              <a:t>Outer OpenMP loop over cell-pairs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Why Corrfunc is FA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Corrfunc is FAST</a:t>
            </a:r>
          </a:p>
        </p:txBody>
      </p:sp>
      <p:sp>
        <p:nvSpPr>
          <p:cNvPr id="286" name="Grids extent with cells of Rmax (domain knowledge)…"/>
          <p:cNvSpPr txBox="1">
            <a:spLocks noGrp="1"/>
          </p:cNvSpPr>
          <p:nvPr>
            <p:ph type="body" idx="1"/>
          </p:nvPr>
        </p:nvSpPr>
        <p:spPr>
          <a:xfrm>
            <a:off x="514350" y="2114550"/>
            <a:ext cx="11088093" cy="5524500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Grids extent with cells of Rmax (</a:t>
            </a:r>
            <a:r>
              <a:rPr b="1">
                <a:solidFill>
                  <a:srgbClr val="549AE6"/>
                </a:solidFill>
                <a:latin typeface="+mn-lt"/>
                <a:ea typeface="+mn-ea"/>
                <a:cs typeface="+mn-cs"/>
                <a:sym typeface="Helvetica Neue"/>
              </a:rPr>
              <a:t>domain knowledge</a:t>
            </a:r>
            <a:r>
              <a:t>)</a:t>
            </a:r>
          </a:p>
          <a:p>
            <a:pPr marL="392853" indent="-392853">
              <a:buBlip>
                <a:blip r:embed="rId2"/>
              </a:buBlip>
            </a:pPr>
            <a:r>
              <a:t>Stores particles contiguously within each cell (</a:t>
            </a:r>
            <a:r>
              <a:rPr b="1">
                <a:solidFill>
                  <a:srgbClr val="549AE6"/>
                </a:solidFill>
                <a:latin typeface="+mn-lt"/>
                <a:ea typeface="+mn-ea"/>
                <a:cs typeface="+mn-cs"/>
                <a:sym typeface="Helvetica Neue"/>
              </a:rPr>
              <a:t>memory access</a:t>
            </a:r>
            <a:r>
              <a:t>) </a:t>
            </a:r>
          </a:p>
          <a:p>
            <a:pPr marL="392853" indent="-392853">
              <a:buBlip>
                <a:blip r:embed="rId2"/>
              </a:buBlip>
            </a:pPr>
            <a:r>
              <a:t>Uses sorting to prune (</a:t>
            </a:r>
            <a:r>
              <a:rPr b="1">
                <a:solidFill>
                  <a:srgbClr val="549AE6"/>
                </a:solidFill>
                <a:latin typeface="+mn-lt"/>
                <a:ea typeface="+mn-ea"/>
                <a:cs typeface="+mn-cs"/>
                <a:sym typeface="Helvetica Neue"/>
              </a:rPr>
              <a:t>algorithmic complexity</a:t>
            </a:r>
            <a:r>
              <a:t>)</a:t>
            </a:r>
          </a:p>
          <a:p>
            <a:pPr marL="392853" indent="-392853">
              <a:buBlip>
                <a:blip r:embed="rId2"/>
              </a:buBlip>
            </a:pPr>
            <a:r>
              <a:t>Uses vector intrinsics (</a:t>
            </a:r>
            <a:r>
              <a:rPr b="1">
                <a:solidFill>
                  <a:srgbClr val="549AE6"/>
                </a:solidFill>
                <a:latin typeface="+mn-lt"/>
                <a:ea typeface="+mn-ea"/>
                <a:cs typeface="+mn-cs"/>
                <a:sym typeface="Helvetica Neue"/>
              </a:rPr>
              <a:t>vectorization</a:t>
            </a:r>
            <a:r>
              <a:t>) </a:t>
            </a:r>
          </a:p>
          <a:p>
            <a:pPr marL="392853" indent="-392853">
              <a:buBlip>
                <a:blip r:embed="rId2"/>
              </a:buBlip>
            </a:pPr>
            <a:r>
              <a:t>Uses OpenMP (</a:t>
            </a:r>
            <a:r>
              <a:rPr b="1">
                <a:solidFill>
                  <a:srgbClr val="549AE6"/>
                </a:solidFill>
                <a:latin typeface="+mn-lt"/>
                <a:ea typeface="+mn-ea"/>
                <a:cs typeface="+mn-cs"/>
                <a:sym typeface="Helvetica Neue"/>
              </a:rPr>
              <a:t>multi-core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Why Corrfunc is FAST: 3D Gri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Corrfunc is FAST: 3D Grid</a:t>
            </a:r>
          </a:p>
        </p:txBody>
      </p:sp>
      <p:pic>
        <p:nvPicPr>
          <p:cNvPr id="289" name="Screen Shot 2018-02-07 at 10.43.31 am.png" descr="Screen Shot 2018-02-07 at 10.43.3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929" y="2202810"/>
            <a:ext cx="6351378" cy="6508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Screen Shot 2018-12-12 at 9.07.39 am.png" descr="Screen Shot 2018-12-12 at 9.07.3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84169" y="2205057"/>
            <a:ext cx="5774556" cy="61258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Why Corrfunc is FAST: Sor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Corrfunc is FAST: Sorting</a:t>
            </a:r>
          </a:p>
        </p:txBody>
      </p:sp>
      <p:grpSp>
        <p:nvGrpSpPr>
          <p:cNvPr id="314" name="Group"/>
          <p:cNvGrpSpPr/>
          <p:nvPr/>
        </p:nvGrpSpPr>
        <p:grpSpPr>
          <a:xfrm>
            <a:off x="4468001" y="2501900"/>
            <a:ext cx="4822627" cy="5524500"/>
            <a:chOff x="0" y="0"/>
            <a:chExt cx="4822626" cy="5524500"/>
          </a:xfrm>
        </p:grpSpPr>
        <p:grpSp>
          <p:nvGrpSpPr>
            <p:cNvPr id="295" name="Group"/>
            <p:cNvGrpSpPr/>
            <p:nvPr/>
          </p:nvGrpSpPr>
          <p:grpSpPr>
            <a:xfrm>
              <a:off x="0" y="0"/>
              <a:ext cx="4822627" cy="5524500"/>
              <a:chOff x="0" y="0"/>
              <a:chExt cx="4822626" cy="5524500"/>
            </a:xfrm>
          </p:grpSpPr>
          <p:sp>
            <p:nvSpPr>
              <p:cNvPr id="293" name="Rectangle"/>
              <p:cNvSpPr/>
              <p:nvPr/>
            </p:nvSpPr>
            <p:spPr>
              <a:xfrm>
                <a:off x="0" y="0"/>
                <a:ext cx="4822627" cy="2763741"/>
              </a:xfrm>
              <a:prstGeom prst="rect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 b="0">
                    <a:solidFill>
                      <a:srgbClr val="FFFFFF"/>
                    </a:solidFill>
                    <a:effectLst>
                      <a:outerShdw blurRad="254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4" name="Rectangle"/>
              <p:cNvSpPr/>
              <p:nvPr/>
            </p:nvSpPr>
            <p:spPr>
              <a:xfrm>
                <a:off x="0" y="2760759"/>
                <a:ext cx="4822627" cy="2763741"/>
              </a:xfrm>
              <a:prstGeom prst="rect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 b="0">
                    <a:solidFill>
                      <a:srgbClr val="FFFFFF"/>
                    </a:solidFill>
                    <a:effectLst>
                      <a:outerShdw blurRad="254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296" name="Circle"/>
            <p:cNvSpPr/>
            <p:nvPr/>
          </p:nvSpPr>
          <p:spPr>
            <a:xfrm>
              <a:off x="1872704" y="1916558"/>
              <a:ext cx="255588" cy="254001"/>
            </a:xfrm>
            <a:prstGeom prst="ellipse">
              <a:avLst/>
            </a:prstGeom>
            <a:solidFill>
              <a:schemeClr val="accent1">
                <a:hueOff val="328198"/>
                <a:lumOff val="-101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7" name="Circle"/>
            <p:cNvSpPr/>
            <p:nvPr/>
          </p:nvSpPr>
          <p:spPr>
            <a:xfrm>
              <a:off x="2063204" y="710629"/>
              <a:ext cx="255588" cy="254001"/>
            </a:xfrm>
            <a:prstGeom prst="ellipse">
              <a:avLst/>
            </a:prstGeom>
            <a:solidFill>
              <a:schemeClr val="accent1">
                <a:hueOff val="328198"/>
                <a:lumOff val="-101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8" name="Circle"/>
            <p:cNvSpPr/>
            <p:nvPr/>
          </p:nvSpPr>
          <p:spPr>
            <a:xfrm>
              <a:off x="1001191" y="976758"/>
              <a:ext cx="255589" cy="254001"/>
            </a:xfrm>
            <a:prstGeom prst="ellipse">
              <a:avLst/>
            </a:prstGeom>
            <a:solidFill>
              <a:schemeClr val="accent1">
                <a:hueOff val="328198"/>
                <a:lumOff val="-101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9" name="Circle"/>
            <p:cNvSpPr/>
            <p:nvPr/>
          </p:nvSpPr>
          <p:spPr>
            <a:xfrm>
              <a:off x="1110704" y="2310258"/>
              <a:ext cx="255588" cy="254001"/>
            </a:xfrm>
            <a:prstGeom prst="ellipse">
              <a:avLst/>
            </a:prstGeom>
            <a:solidFill>
              <a:schemeClr val="accent1">
                <a:hueOff val="328198"/>
                <a:lumOff val="-101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0" name="Circle"/>
            <p:cNvSpPr/>
            <p:nvPr/>
          </p:nvSpPr>
          <p:spPr>
            <a:xfrm>
              <a:off x="3942804" y="2183258"/>
              <a:ext cx="255588" cy="254001"/>
            </a:xfrm>
            <a:prstGeom prst="ellipse">
              <a:avLst/>
            </a:prstGeom>
            <a:solidFill>
              <a:schemeClr val="accent1">
                <a:hueOff val="328198"/>
                <a:lumOff val="-101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1" name="Circle"/>
            <p:cNvSpPr/>
            <p:nvPr/>
          </p:nvSpPr>
          <p:spPr>
            <a:xfrm>
              <a:off x="3193504" y="1916558"/>
              <a:ext cx="255588" cy="254001"/>
            </a:xfrm>
            <a:prstGeom prst="ellipse">
              <a:avLst/>
            </a:prstGeom>
            <a:solidFill>
              <a:schemeClr val="accent1">
                <a:hueOff val="328198"/>
                <a:lumOff val="-101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2" name="Circle"/>
            <p:cNvSpPr/>
            <p:nvPr/>
          </p:nvSpPr>
          <p:spPr>
            <a:xfrm>
              <a:off x="386804" y="1675258"/>
              <a:ext cx="255588" cy="254001"/>
            </a:xfrm>
            <a:prstGeom prst="ellipse">
              <a:avLst/>
            </a:prstGeom>
            <a:solidFill>
              <a:schemeClr val="accent1">
                <a:hueOff val="328198"/>
                <a:lumOff val="-101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3" name="Circle"/>
            <p:cNvSpPr/>
            <p:nvPr/>
          </p:nvSpPr>
          <p:spPr>
            <a:xfrm>
              <a:off x="3358604" y="1078358"/>
              <a:ext cx="255588" cy="254001"/>
            </a:xfrm>
            <a:prstGeom prst="ellipse">
              <a:avLst/>
            </a:prstGeom>
            <a:solidFill>
              <a:schemeClr val="accent1">
                <a:hueOff val="328198"/>
                <a:lumOff val="-101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4" name="Circle"/>
            <p:cNvSpPr/>
            <p:nvPr/>
          </p:nvSpPr>
          <p:spPr>
            <a:xfrm>
              <a:off x="183604" y="329058"/>
              <a:ext cx="255588" cy="254001"/>
            </a:xfrm>
            <a:prstGeom prst="ellipse">
              <a:avLst/>
            </a:prstGeom>
            <a:solidFill>
              <a:schemeClr val="accent1">
                <a:hueOff val="328198"/>
                <a:lumOff val="-101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5" name="Circle"/>
            <p:cNvSpPr/>
            <p:nvPr/>
          </p:nvSpPr>
          <p:spPr>
            <a:xfrm rot="240000">
              <a:off x="2434404" y="3360757"/>
              <a:ext cx="255589" cy="254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6" name="Circle"/>
            <p:cNvSpPr/>
            <p:nvPr/>
          </p:nvSpPr>
          <p:spPr>
            <a:xfrm rot="240000">
              <a:off x="2852966" y="3992420"/>
              <a:ext cx="255588" cy="254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7" name="Circle"/>
            <p:cNvSpPr/>
            <p:nvPr/>
          </p:nvSpPr>
          <p:spPr>
            <a:xfrm rot="240000">
              <a:off x="2133670" y="4930532"/>
              <a:ext cx="255589" cy="254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8" name="Circle"/>
            <p:cNvSpPr/>
            <p:nvPr/>
          </p:nvSpPr>
          <p:spPr>
            <a:xfrm rot="240000">
              <a:off x="456658" y="4698685"/>
              <a:ext cx="255588" cy="254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9" name="Circle"/>
            <p:cNvSpPr/>
            <p:nvPr/>
          </p:nvSpPr>
          <p:spPr>
            <a:xfrm rot="240000">
              <a:off x="1222736" y="4484902"/>
              <a:ext cx="255589" cy="254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0" name="Circle"/>
            <p:cNvSpPr/>
            <p:nvPr/>
          </p:nvSpPr>
          <p:spPr>
            <a:xfrm rot="240000">
              <a:off x="377886" y="2923566"/>
              <a:ext cx="255588" cy="254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1" name="Circle"/>
            <p:cNvSpPr/>
            <p:nvPr/>
          </p:nvSpPr>
          <p:spPr>
            <a:xfrm rot="240000">
              <a:off x="4145210" y="4930532"/>
              <a:ext cx="255589" cy="254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2" name="Circle"/>
            <p:cNvSpPr/>
            <p:nvPr/>
          </p:nvSpPr>
          <p:spPr>
            <a:xfrm rot="240000">
              <a:off x="1586408" y="3111230"/>
              <a:ext cx="255589" cy="254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3" name="Circle"/>
            <p:cNvSpPr/>
            <p:nvPr/>
          </p:nvSpPr>
          <p:spPr>
            <a:xfrm rot="240000">
              <a:off x="4145210" y="4343130"/>
              <a:ext cx="255589" cy="254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15" name="Line"/>
          <p:cNvSpPr/>
          <p:nvPr/>
        </p:nvSpPr>
        <p:spPr>
          <a:xfrm flipV="1">
            <a:off x="8741005" y="4296383"/>
            <a:ext cx="1" cy="2512166"/>
          </a:xfrm>
          <a:prstGeom prst="line">
            <a:avLst/>
          </a:prstGeom>
          <a:ln w="63500">
            <a:solidFill>
              <a:srgbClr val="942192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 b="0"/>
            </a:pPr>
            <a:endParaRPr/>
          </a:p>
        </p:txBody>
      </p:sp>
      <p:sp>
        <p:nvSpPr>
          <p:cNvPr id="316" name="Rmax"/>
          <p:cNvSpPr txBox="1"/>
          <p:nvPr/>
        </p:nvSpPr>
        <p:spPr>
          <a:xfrm rot="16200000">
            <a:off x="7832301" y="5550025"/>
            <a:ext cx="1137921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900">
                <a:solidFill>
                  <a:srgbClr val="942192"/>
                </a:solidFill>
              </a:defRPr>
            </a:pPr>
            <a:r>
              <a:t>R</a:t>
            </a:r>
            <a:r>
              <a:rPr baseline="-5999"/>
              <a:t>max</a:t>
            </a:r>
          </a:p>
        </p:txBody>
      </p:sp>
      <p:grpSp>
        <p:nvGrpSpPr>
          <p:cNvPr id="319" name="Group"/>
          <p:cNvGrpSpPr/>
          <p:nvPr/>
        </p:nvGrpSpPr>
        <p:grpSpPr>
          <a:xfrm>
            <a:off x="3687155" y="3240577"/>
            <a:ext cx="461059" cy="4655217"/>
            <a:chOff x="0" y="0"/>
            <a:chExt cx="461058" cy="4655216"/>
          </a:xfrm>
        </p:grpSpPr>
        <p:sp>
          <p:nvSpPr>
            <p:cNvPr id="317" name="Line"/>
            <p:cNvSpPr/>
            <p:nvPr/>
          </p:nvSpPr>
          <p:spPr>
            <a:xfrm flipV="1">
              <a:off x="230529" y="0"/>
              <a:ext cx="1" cy="964352"/>
            </a:xfrm>
            <a:prstGeom prst="line">
              <a:avLst/>
            </a:prstGeom>
            <a:noFill/>
            <a:ln w="38100" cap="flat">
              <a:solidFill>
                <a:srgbClr val="6F6A5A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 b="0"/>
              </a:pPr>
              <a:endParaRPr/>
            </a:p>
          </p:txBody>
        </p:sp>
        <p:sp>
          <p:nvSpPr>
            <p:cNvPr id="318" name="Sorted in the z-direction"/>
            <p:cNvSpPr txBox="1"/>
            <p:nvPr/>
          </p:nvSpPr>
          <p:spPr>
            <a:xfrm rot="16200000">
              <a:off x="-1581964" y="2612193"/>
              <a:ext cx="3624987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Sorted in the z-direction</a:t>
              </a:r>
            </a:p>
          </p:txBody>
        </p:sp>
      </p:grpSp>
      <p:sp>
        <p:nvSpPr>
          <p:cNvPr id="320" name="Line"/>
          <p:cNvSpPr/>
          <p:nvPr/>
        </p:nvSpPr>
        <p:spPr>
          <a:xfrm>
            <a:off x="4491785" y="6819900"/>
            <a:ext cx="4775060" cy="0"/>
          </a:xfrm>
          <a:prstGeom prst="line">
            <a:avLst/>
          </a:prstGeom>
          <a:ln w="38100">
            <a:solidFill>
              <a:srgbClr val="6F6A5A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3000" b="0"/>
            </a:pPr>
            <a:endParaRPr/>
          </a:p>
        </p:txBody>
      </p:sp>
      <p:sp>
        <p:nvSpPr>
          <p:cNvPr id="321" name="Line"/>
          <p:cNvSpPr/>
          <p:nvPr/>
        </p:nvSpPr>
        <p:spPr>
          <a:xfrm>
            <a:off x="4542585" y="4279900"/>
            <a:ext cx="4775060" cy="0"/>
          </a:xfrm>
          <a:prstGeom prst="line">
            <a:avLst/>
          </a:prstGeom>
          <a:ln w="38100">
            <a:solidFill>
              <a:srgbClr val="6F6A5A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3000" b="0"/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erformance of SIMD Ker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Performance of SIMD Kernels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B0B73F-C3EC-9340-B5C1-C5A787F96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1138"/>
            <a:ext cx="12977574" cy="65144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peedup from Vectorization (AVX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Speedup from Vectorization (AVX)</a:t>
            </a:r>
          </a:p>
        </p:txBody>
      </p:sp>
      <p:pic>
        <p:nvPicPr>
          <p:cNvPr id="327" name="wp_Speedup_AVX.pdf" descr="wp_Speedup_AVX.pdf"/>
          <p:cNvPicPr>
            <a:picLocks noChangeAspect="1"/>
          </p:cNvPicPr>
          <p:nvPr/>
        </p:nvPicPr>
        <p:blipFill>
          <a:blip r:embed="rId2">
            <a:extLst/>
          </a:blip>
          <a:srcRect t="17584" r="273"/>
          <a:stretch>
            <a:fillRect/>
          </a:stretch>
        </p:blipFill>
        <p:spPr>
          <a:xfrm>
            <a:off x="1879600" y="1574719"/>
            <a:ext cx="9245706" cy="7640791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Vectorization gains for code from the same developer"/>
          <p:cNvSpPr txBox="1"/>
          <p:nvPr/>
        </p:nvSpPr>
        <p:spPr>
          <a:xfrm>
            <a:off x="1938012" y="3673896"/>
            <a:ext cx="9128776" cy="26344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B440BF"/>
                </a:solidFill>
              </a:defRPr>
            </a:lvl1pPr>
          </a:lstStyle>
          <a:p>
            <a:r>
              <a:t>Vectorization gains for code from the same developer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peedup from Vectorization (AVX512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6272"/>
            </a:lvl1pPr>
          </a:lstStyle>
          <a:p>
            <a:r>
              <a:t>Speedup from Vectorization (AVX512)</a:t>
            </a:r>
          </a:p>
        </p:txBody>
      </p:sp>
      <p:pic>
        <p:nvPicPr>
          <p:cNvPr id="331" name="wp_Speedup_AVX512F.pdf" descr="wp_Speedup_AVX512F.pdf"/>
          <p:cNvPicPr>
            <a:picLocks noChangeAspect="1"/>
          </p:cNvPicPr>
          <p:nvPr/>
        </p:nvPicPr>
        <p:blipFill>
          <a:blip r:embed="rId2">
            <a:extLst/>
          </a:blip>
          <a:srcRect t="17741"/>
          <a:stretch>
            <a:fillRect/>
          </a:stretch>
        </p:blipFill>
        <p:spPr>
          <a:xfrm>
            <a:off x="1854200" y="1579371"/>
            <a:ext cx="9213981" cy="7579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6664" y="7487344"/>
            <a:ext cx="1618111" cy="1445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45800" y="7771861"/>
            <a:ext cx="1955800" cy="876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orrfunc Performance: Single-co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Corrfunc Performance: Single-core</a:t>
            </a:r>
          </a:p>
        </p:txBody>
      </p:sp>
      <p:sp>
        <p:nvSpPr>
          <p:cNvPr id="337" name="on github: paper/scripts/generate_code_comparison.py"/>
          <p:cNvSpPr txBox="1"/>
          <p:nvPr/>
        </p:nvSpPr>
        <p:spPr>
          <a:xfrm>
            <a:off x="7632113" y="1476482"/>
            <a:ext cx="4859321" cy="578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chemeClr val="accent6">
                    <a:hueOff val="64508"/>
                    <a:satOff val="3195"/>
                    <a:lumOff val="-12691"/>
                  </a:schemeClr>
                </a:solidFill>
              </a:defRPr>
            </a:lvl1pPr>
          </a:lstStyle>
          <a:p>
            <a:r>
              <a:t>on github: paper/scripts/generate_code_comparison.py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F86C8-FB1F-7546-AAB6-EB523E0A1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31" y="2054789"/>
            <a:ext cx="9189808" cy="73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1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orrfunc Performance: Multi-co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Corrfunc Performance: Multi-core</a:t>
            </a:r>
          </a:p>
        </p:txBody>
      </p:sp>
      <p:sp>
        <p:nvSpPr>
          <p:cNvPr id="341" name="on github: paper/scripts/generate_code_comparison.py"/>
          <p:cNvSpPr txBox="1"/>
          <p:nvPr/>
        </p:nvSpPr>
        <p:spPr>
          <a:xfrm>
            <a:off x="7632113" y="1476482"/>
            <a:ext cx="4859321" cy="578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chemeClr val="accent6">
                    <a:hueOff val="64508"/>
                    <a:satOff val="3195"/>
                    <a:lumOff val="-12691"/>
                  </a:schemeClr>
                </a:solidFill>
              </a:defRPr>
            </a:lvl1pPr>
          </a:lstStyle>
          <a:p>
            <a:r>
              <a:t>on github: paper/scripts/generate_code_comparison.py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948F1F-8717-C24A-A35E-44AD06790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00" y="2054789"/>
            <a:ext cx="9191618" cy="734316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15" y="1221635"/>
            <a:ext cx="1523020" cy="1368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ΛCDM Picture: Galaxies live in Hal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ΛCDM Picture: Galaxies live in Halos</a:t>
            </a:r>
          </a:p>
        </p:txBody>
      </p:sp>
      <p:pic>
        <p:nvPicPr>
          <p:cNvPr id="196" name="LasDamas_Consuelo_slice_1k.png" descr="LasDamas_Consuelo_slice_1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3886" y="2121004"/>
            <a:ext cx="2088051" cy="20880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4" name="Group"/>
          <p:cNvGrpSpPr/>
          <p:nvPr/>
        </p:nvGrpSpPr>
        <p:grpSpPr>
          <a:xfrm>
            <a:off x="713463" y="2274105"/>
            <a:ext cx="2105300" cy="1780060"/>
            <a:chOff x="0" y="0"/>
            <a:chExt cx="2105299" cy="1780059"/>
          </a:xfrm>
        </p:grpSpPr>
        <p:grpSp>
          <p:nvGrpSpPr>
            <p:cNvPr id="199" name="Group"/>
            <p:cNvGrpSpPr/>
            <p:nvPr/>
          </p:nvGrpSpPr>
          <p:grpSpPr>
            <a:xfrm>
              <a:off x="0" y="0"/>
              <a:ext cx="2077606" cy="1780060"/>
              <a:chOff x="0" y="0"/>
              <a:chExt cx="2077605" cy="1780059"/>
            </a:xfrm>
          </p:grpSpPr>
          <p:sp>
            <p:nvSpPr>
              <p:cNvPr id="197" name="Rounded Rectangle"/>
              <p:cNvSpPr/>
              <p:nvPr/>
            </p:nvSpPr>
            <p:spPr>
              <a:xfrm>
                <a:off x="0" y="0"/>
                <a:ext cx="2077606" cy="1780060"/>
              </a:xfrm>
              <a:prstGeom prst="roundRect">
                <a:avLst>
                  <a:gd name="adj" fmla="val 10702"/>
                </a:avLst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1295400">
                  <a:buClr>
                    <a:srgbClr val="000000"/>
                  </a:buClr>
                  <a:defRPr sz="1800" b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defRPr>
                </a:pPr>
                <a:endParaRPr/>
              </a:p>
            </p:txBody>
          </p:sp>
          <p:pic>
            <p:nvPicPr>
              <p:cNvPr id="198" name="stock-photo-2099225-chef-stirring-a-large-pot.jpg" descr="stock-photo-2099225-chef-stirring-a-large-pot.jp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3194" y="370628"/>
                <a:ext cx="1140076" cy="1289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03" name="Group"/>
            <p:cNvGrpSpPr/>
            <p:nvPr/>
          </p:nvGrpSpPr>
          <p:grpSpPr>
            <a:xfrm>
              <a:off x="1121974" y="35709"/>
              <a:ext cx="983326" cy="1030919"/>
              <a:chOff x="0" y="0"/>
              <a:chExt cx="983325" cy="1030917"/>
            </a:xfrm>
          </p:grpSpPr>
          <p:sp>
            <p:nvSpPr>
              <p:cNvPr id="200" name="Cosmology"/>
              <p:cNvSpPr txBox="1"/>
              <p:nvPr/>
            </p:nvSpPr>
            <p:spPr>
              <a:xfrm rot="19029479">
                <a:off x="-14684" y="195731"/>
                <a:ext cx="660401" cy="215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t">
                <a:noAutofit/>
              </a:bodyPr>
              <a:lstStyle>
                <a:lvl1pPr algn="l" defTabSz="1295400">
                  <a:buClr>
                    <a:srgbClr val="000000"/>
                  </a:buClr>
                  <a:defRPr sz="1200" b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defRPr>
                </a:lvl1pPr>
              </a:lstStyle>
              <a:p>
                <a:r>
                  <a:t>Cosmology</a:t>
                </a:r>
              </a:p>
            </p:txBody>
          </p:sp>
          <p:sp>
            <p:nvSpPr>
              <p:cNvPr id="201" name="Gravity"/>
              <p:cNvSpPr txBox="1"/>
              <p:nvPr/>
            </p:nvSpPr>
            <p:spPr>
              <a:xfrm rot="19395690">
                <a:off x="106377" y="377397"/>
                <a:ext cx="698501" cy="203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t">
                <a:noAutofit/>
              </a:bodyPr>
              <a:lstStyle>
                <a:lvl1pPr algn="l" defTabSz="1295400">
                  <a:buClr>
                    <a:srgbClr val="000000"/>
                  </a:buClr>
                  <a:defRPr sz="1200" b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defRPr>
                </a:lvl1pPr>
              </a:lstStyle>
              <a:p>
                <a:r>
                  <a:t>Gravity</a:t>
                </a:r>
              </a:p>
            </p:txBody>
          </p:sp>
          <p:sp>
            <p:nvSpPr>
              <p:cNvPr id="202" name="Supercomputers"/>
              <p:cNvSpPr txBox="1"/>
              <p:nvPr/>
            </p:nvSpPr>
            <p:spPr>
              <a:xfrm rot="20255819">
                <a:off x="140454" y="687880"/>
                <a:ext cx="838201" cy="190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t">
                <a:noAutofit/>
              </a:bodyPr>
              <a:lstStyle>
                <a:lvl1pPr algn="l" defTabSz="1295400">
                  <a:buClr>
                    <a:srgbClr val="000000"/>
                  </a:buClr>
                  <a:defRPr sz="1200" b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defRPr>
                </a:lvl1pPr>
              </a:lstStyle>
              <a:p>
                <a:r>
                  <a:t>Supercomputers</a:t>
                </a:r>
              </a:p>
            </p:txBody>
          </p:sp>
        </p:grpSp>
      </p:grpSp>
      <p:sp>
        <p:nvSpPr>
          <p:cNvPr id="205" name="+"/>
          <p:cNvSpPr/>
          <p:nvPr/>
        </p:nvSpPr>
        <p:spPr>
          <a:xfrm>
            <a:off x="6908800" y="2616200"/>
            <a:ext cx="1117600" cy="1066800"/>
          </a:xfrm>
          <a:prstGeom prst="roundRect">
            <a:avLst>
              <a:gd name="adj" fmla="val 17857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/>
          <a:lstStyle/>
          <a:p>
            <a:pPr algn="l" defTabSz="1295400">
              <a:buClr>
                <a:srgbClr val="000000"/>
              </a:buClr>
              <a:defRPr sz="18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defTabSz="1295400">
              <a:buClr>
                <a:srgbClr val="000000"/>
              </a:buClr>
              <a:defRPr sz="42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+</a:t>
            </a:r>
          </a:p>
        </p:txBody>
      </p:sp>
      <p:sp>
        <p:nvSpPr>
          <p:cNvPr id="206" name="Baryon Physics…"/>
          <p:cNvSpPr/>
          <p:nvPr/>
        </p:nvSpPr>
        <p:spPr>
          <a:xfrm>
            <a:off x="8890000" y="2133600"/>
            <a:ext cx="2692400" cy="2057400"/>
          </a:xfrm>
          <a:prstGeom prst="roundRect">
            <a:avLst>
              <a:gd name="adj" fmla="val 9259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/>
          <a:lstStyle/>
          <a:p>
            <a:pPr defTabSz="1295400">
              <a:buClr>
                <a:srgbClr val="000000"/>
              </a:buClr>
              <a:def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defTabSz="1295400">
              <a:buClr>
                <a:srgbClr val="000000"/>
              </a:buClr>
              <a:def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defTabSz="1295400">
              <a:buClr>
                <a:srgbClr val="000000"/>
              </a:buClr>
              <a:def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Baryon Physics</a:t>
            </a:r>
          </a:p>
          <a:p>
            <a:pPr defTabSz="1295400">
              <a:buClr>
                <a:srgbClr val="000000"/>
              </a:buClr>
              <a:def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(messy)</a:t>
            </a:r>
          </a:p>
        </p:txBody>
      </p:sp>
      <p:sp>
        <p:nvSpPr>
          <p:cNvPr id="207" name="Line"/>
          <p:cNvSpPr/>
          <p:nvPr/>
        </p:nvSpPr>
        <p:spPr>
          <a:xfrm flipH="1" flipV="1">
            <a:off x="6831508" y="4340125"/>
            <a:ext cx="5954" cy="1076170"/>
          </a:xfrm>
          <a:prstGeom prst="line">
            <a:avLst/>
          </a:prstGeom>
          <a:ln w="1143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57200">
              <a:defRPr sz="1200" b="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13" name="Group"/>
          <p:cNvGrpSpPr/>
          <p:nvPr/>
        </p:nvGrpSpPr>
        <p:grpSpPr>
          <a:xfrm>
            <a:off x="4250566" y="5575300"/>
            <a:ext cx="5168901" cy="3924301"/>
            <a:chOff x="0" y="0"/>
            <a:chExt cx="5168900" cy="3924300"/>
          </a:xfrm>
        </p:grpSpPr>
        <p:sp>
          <p:nvSpPr>
            <p:cNvPr id="208" name="Oval"/>
            <p:cNvSpPr/>
            <p:nvPr/>
          </p:nvSpPr>
          <p:spPr>
            <a:xfrm>
              <a:off x="0" y="0"/>
              <a:ext cx="5168900" cy="3924300"/>
            </a:xfrm>
            <a:prstGeom prst="ellipse">
              <a:avLst/>
            </a:prstGeom>
            <a:solidFill>
              <a:srgbClr val="FF7E7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algn="l" defTabSz="1295400">
                <a:buClr>
                  <a:srgbClr val="000000"/>
                </a:buClr>
                <a:defRPr sz="1800" b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endParaRPr/>
            </a:p>
          </p:txBody>
        </p:sp>
        <p:sp>
          <p:nvSpPr>
            <p:cNvPr id="209" name="Oval"/>
            <p:cNvSpPr/>
            <p:nvPr/>
          </p:nvSpPr>
          <p:spPr>
            <a:xfrm>
              <a:off x="2171700" y="1845871"/>
              <a:ext cx="838200" cy="254001"/>
            </a:xfrm>
            <a:prstGeom prst="ellipse">
              <a:avLst/>
            </a:prstGeom>
            <a:solidFill>
              <a:srgbClr val="73FD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algn="l" defTabSz="1295400">
                <a:buClr>
                  <a:srgbClr val="000000"/>
                </a:buClr>
                <a:defRPr sz="1800" b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endParaRPr/>
            </a:p>
          </p:txBody>
        </p:sp>
        <p:sp>
          <p:nvSpPr>
            <p:cNvPr id="210" name="Oval"/>
            <p:cNvSpPr/>
            <p:nvPr/>
          </p:nvSpPr>
          <p:spPr>
            <a:xfrm>
              <a:off x="431800" y="1012809"/>
              <a:ext cx="393700" cy="254001"/>
            </a:xfrm>
            <a:prstGeom prst="ellipse">
              <a:avLst/>
            </a:prstGeom>
            <a:solidFill>
              <a:srgbClr val="73FD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algn="l" defTabSz="1295400">
                <a:buClr>
                  <a:srgbClr val="000000"/>
                </a:buClr>
                <a:defRPr sz="1800" b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endParaRPr/>
            </a:p>
          </p:txBody>
        </p:sp>
        <p:sp>
          <p:nvSpPr>
            <p:cNvPr id="211" name="Oval"/>
            <p:cNvSpPr/>
            <p:nvPr/>
          </p:nvSpPr>
          <p:spPr>
            <a:xfrm>
              <a:off x="3149600" y="2235199"/>
              <a:ext cx="393700" cy="254001"/>
            </a:xfrm>
            <a:prstGeom prst="ellipse">
              <a:avLst/>
            </a:prstGeom>
            <a:solidFill>
              <a:srgbClr val="73FD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algn="l" defTabSz="1295400">
                <a:buClr>
                  <a:srgbClr val="000000"/>
                </a:buClr>
                <a:defRPr sz="1800" b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endParaRPr/>
            </a:p>
          </p:txBody>
        </p:sp>
        <p:sp>
          <p:nvSpPr>
            <p:cNvPr id="212" name="Oval"/>
            <p:cNvSpPr/>
            <p:nvPr/>
          </p:nvSpPr>
          <p:spPr>
            <a:xfrm>
              <a:off x="3886200" y="888999"/>
              <a:ext cx="393700" cy="254001"/>
            </a:xfrm>
            <a:prstGeom prst="ellipse">
              <a:avLst/>
            </a:prstGeom>
            <a:solidFill>
              <a:srgbClr val="73FD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algn="l" defTabSz="1295400">
                <a:buClr>
                  <a:srgbClr val="000000"/>
                </a:buClr>
                <a:defRPr sz="1800" b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1" animBg="1" advAuto="0"/>
      <p:bldP spid="213" grpId="2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Screen Shot 2018-06-23 at 1.59.23 pm.png" descr="Screen Shot 2018-06-23 at 1.59.23 pm.png"/>
          <p:cNvPicPr>
            <a:picLocks noChangeAspect="1"/>
          </p:cNvPicPr>
          <p:nvPr/>
        </p:nvPicPr>
        <p:blipFill>
          <a:blip r:embed="rId2">
            <a:extLst/>
          </a:blip>
          <a:srcRect b="7473"/>
          <a:stretch>
            <a:fillRect/>
          </a:stretch>
        </p:blipFill>
        <p:spPr>
          <a:xfrm>
            <a:off x="827881" y="235942"/>
            <a:ext cx="11977132" cy="8819083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Framework: PVD calculation reduced from 600+ hours to ~1 min"/>
          <p:cNvSpPr txBox="1"/>
          <p:nvPr/>
        </p:nvSpPr>
        <p:spPr>
          <a:xfrm>
            <a:off x="1674119" y="5320283"/>
            <a:ext cx="9878415" cy="586234"/>
          </a:xfrm>
          <a:prstGeom prst="rect">
            <a:avLst/>
          </a:prstGeom>
          <a:solidFill>
            <a:srgbClr val="FFFFFF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0">
                <a:solidFill>
                  <a:srgbClr val="4F8F0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Framework: PVD calculation reduced from 600+ hours to ~1 min</a:t>
            </a:r>
          </a:p>
          <a:p>
            <a:pPr>
              <a:defRPr sz="3000" b="0">
                <a:solidFill>
                  <a:srgbClr val="4F8F0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Framework: PVD calculation reduced from 600+ hours to ~1 min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My proudest moments with Corrfun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My proudest moments with Corrfunc</a:t>
            </a:r>
          </a:p>
        </p:txBody>
      </p:sp>
      <p:sp>
        <p:nvSpPr>
          <p:cNvPr id="347" name="Found two compiler bugs, one in Intel icc and one in gcc6.4.0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Found two compiler bugs, one in Intel icc and one in gcc6.4.0</a:t>
            </a:r>
          </a:p>
          <a:p>
            <a:pPr>
              <a:buBlip>
                <a:blip r:embed="rId2"/>
              </a:buBlip>
            </a:pPr>
            <a:r>
              <a:t>AVX512 kernels can not be tested because there is no valgrind support</a:t>
            </a:r>
          </a:p>
          <a:p>
            <a:pPr>
              <a:buBlip>
                <a:blip r:embed="rId2"/>
              </a:buBlip>
            </a:pPr>
            <a:r>
              <a:t>Lead Intel HPC engg. starr’ed </a:t>
            </a:r>
            <a:r>
              <a:rPr b="1">
                <a:solidFill>
                  <a:srgbClr val="549AE6"/>
                </a:solidFill>
                <a:latin typeface="+mn-lt"/>
                <a:ea typeface="+mn-ea"/>
                <a:cs typeface="+mn-cs"/>
                <a:sym typeface="Helvetica Neue"/>
              </a:rPr>
              <a:t>Corrfunc</a:t>
            </a:r>
          </a:p>
          <a:p>
            <a:pPr>
              <a:buBlip>
                <a:blip r:embed="rId2"/>
              </a:buBlip>
            </a:pPr>
            <a:r>
              <a:t>Proud/scared that </a:t>
            </a:r>
            <a:r>
              <a:rPr b="1">
                <a:solidFill>
                  <a:srgbClr val="1FA4FF"/>
                </a:solidFill>
                <a:latin typeface="+mn-lt"/>
                <a:ea typeface="+mn-ea"/>
                <a:cs typeface="+mn-cs"/>
                <a:sym typeface="Helvetica Neue"/>
              </a:rPr>
              <a:t>Corrfunc</a:t>
            </a:r>
            <a:r>
              <a:rPr b="1">
                <a:solidFill>
                  <a:srgbClr val="549AE6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is now the reference for pair-counting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Why I wrote open-sourced Corrfun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I wrote open-sourced Corrfunc</a:t>
            </a:r>
          </a:p>
        </p:txBody>
      </p:sp>
      <p:sp>
        <p:nvSpPr>
          <p:cNvPr id="350" name="Inherited codes took ~5 mins. MCMC would have exceeded the funding duration.…"/>
          <p:cNvSpPr txBox="1">
            <a:spLocks noGrp="1"/>
          </p:cNvSpPr>
          <p:nvPr>
            <p:ph type="body" idx="1"/>
          </p:nvPr>
        </p:nvSpPr>
        <p:spPr>
          <a:xfrm>
            <a:off x="514350" y="2114550"/>
            <a:ext cx="11035606" cy="5524500"/>
          </a:xfrm>
          <a:prstGeom prst="rect">
            <a:avLst/>
          </a:prstGeom>
        </p:spPr>
        <p:txBody>
          <a:bodyPr anchor="t"/>
          <a:lstStyle/>
          <a:p>
            <a:pPr marL="329303" indent="-329303" defTabSz="554990">
              <a:spcBef>
                <a:spcPts val="3000"/>
              </a:spcBef>
              <a:buBlip>
                <a:blip r:embed="rId2"/>
              </a:buBlip>
              <a:defRPr sz="3040"/>
            </a:pPr>
            <a:r>
              <a:t>Inherited codes took ~5 mins. MCMC would have exceeded the funding duration. </a:t>
            </a:r>
          </a:p>
          <a:p>
            <a:pPr marL="723095" lvl="1" indent="-373210" defTabSz="554990">
              <a:spcBef>
                <a:spcPts val="3000"/>
              </a:spcBef>
              <a:buBlip>
                <a:blip r:embed="rId2"/>
              </a:buBlip>
              <a:defRPr sz="3040"/>
            </a:pPr>
            <a:r>
              <a:t>fast private version for my specific use-case</a:t>
            </a:r>
          </a:p>
          <a:p>
            <a:pPr marL="373210" indent="-373210" defTabSz="554990">
              <a:spcBef>
                <a:spcPts val="3000"/>
              </a:spcBef>
              <a:buBlip>
                <a:blip r:embed="rId2"/>
              </a:buBlip>
              <a:defRPr sz="3040"/>
            </a:pPr>
            <a:r>
              <a:t>Created custom code for experts with 6000x speedup (took &lt; 24 hrs to create) </a:t>
            </a:r>
          </a:p>
          <a:p>
            <a:pPr marL="373210" indent="-373210" defTabSz="554990">
              <a:spcBef>
                <a:spcPts val="3000"/>
              </a:spcBef>
              <a:buBlip>
                <a:blip r:embed="rId2"/>
              </a:buBlip>
              <a:defRPr sz="3040"/>
            </a:pPr>
            <a:r>
              <a:t>Demonstrated the need for a fast, flexible, open-source package</a:t>
            </a:r>
          </a:p>
          <a:p>
            <a:pPr marL="373210" indent="-373210" defTabSz="554990">
              <a:spcBef>
                <a:spcPts val="3000"/>
              </a:spcBef>
              <a:buBlip>
                <a:blip r:embed="rId2"/>
              </a:buBlip>
              <a:defRPr sz="3040"/>
            </a:pPr>
            <a:r>
              <a:t>That initial 5 min calc. now takes ~5 secs with </a:t>
            </a:r>
            <a:r>
              <a:rPr sz="3230" b="1">
                <a:solidFill>
                  <a:srgbClr val="1FA4FF"/>
                </a:solidFill>
                <a:latin typeface="+mn-lt"/>
                <a:ea typeface="+mn-ea"/>
                <a:cs typeface="+mn-cs"/>
                <a:sym typeface="Helvetica Neue"/>
              </a:rPr>
              <a:t>Corrfunc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1" build="p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Writing Portable and Fast Software is Difficult"/>
          <p:cNvSpPr txBox="1">
            <a:spLocks noGrp="1"/>
          </p:cNvSpPr>
          <p:nvPr>
            <p:ph type="title"/>
          </p:nvPr>
        </p:nvSpPr>
        <p:spPr>
          <a:xfrm>
            <a:off x="698500" y="596900"/>
            <a:ext cx="11988800" cy="1905000"/>
          </a:xfrm>
          <a:prstGeom prst="rect">
            <a:avLst/>
          </a:prstGeom>
        </p:spPr>
        <p:txBody>
          <a:bodyPr/>
          <a:lstStyle>
            <a:lvl1pPr defTabSz="560831">
              <a:defRPr sz="6144"/>
            </a:lvl1pPr>
          </a:lstStyle>
          <a:p>
            <a:r>
              <a:t>Writing Portable and Fast Software is Difficult</a:t>
            </a:r>
          </a:p>
        </p:txBody>
      </p:sp>
      <p:sp>
        <p:nvSpPr>
          <p:cNvPr id="353" name="Python removes the portability issue…"/>
          <p:cNvSpPr txBox="1">
            <a:spLocks noGrp="1"/>
          </p:cNvSpPr>
          <p:nvPr>
            <p:ph type="body" idx="1"/>
          </p:nvPr>
        </p:nvSpPr>
        <p:spPr>
          <a:xfrm>
            <a:off x="807491" y="3206750"/>
            <a:ext cx="11389818" cy="5524500"/>
          </a:xfrm>
          <a:prstGeom prst="rect">
            <a:avLst/>
          </a:prstGeom>
        </p:spPr>
        <p:txBody>
          <a:bodyPr anchor="t"/>
          <a:lstStyle/>
          <a:p>
            <a:pPr marL="392853" indent="-392853">
              <a:buBlip>
                <a:blip r:embed="rId2"/>
              </a:buBlip>
            </a:pPr>
            <a:r>
              <a:t>Python removes the portability issue</a:t>
            </a:r>
          </a:p>
          <a:p>
            <a:pPr lvl="1">
              <a:buBlip>
                <a:blip r:embed="rId2"/>
              </a:buBlip>
            </a:pPr>
            <a:r>
              <a:t>but not fast</a:t>
            </a:r>
          </a:p>
          <a:p>
            <a:pPr marL="392853" indent="-392853">
              <a:buBlip>
                <a:blip r:embed="rId2"/>
              </a:buBlip>
            </a:pPr>
            <a:r>
              <a:t>Compiled extensions use very basic compiler options (defaults options are the ones used for compiling python)</a:t>
            </a:r>
          </a:p>
          <a:p>
            <a:pPr marL="392853" indent="-392853">
              <a:buBlip>
                <a:blip r:embed="rId2"/>
              </a:buBlip>
            </a:pPr>
            <a:r>
              <a:t>Compile with the highest compiler-supported ISA</a:t>
            </a:r>
          </a:p>
          <a:p>
            <a:pPr lvl="1">
              <a:buBlip>
                <a:blip r:embed="rId2"/>
              </a:buBlip>
            </a:pPr>
            <a:r>
              <a:t>Check ISA at runtime</a:t>
            </a:r>
          </a:p>
        </p:txBody>
      </p:sp>
      <p:sp>
        <p:nvSpPr>
          <p:cNvPr id="354" name="Usability/Sustainability trumps everything"/>
          <p:cNvSpPr txBox="1"/>
          <p:nvPr/>
        </p:nvSpPr>
        <p:spPr>
          <a:xfrm>
            <a:off x="2549194" y="8398797"/>
            <a:ext cx="7906412" cy="572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B440BF"/>
                </a:solidFill>
              </a:defRPr>
            </a:lvl1pPr>
          </a:lstStyle>
          <a:p>
            <a:r>
              <a:t>Usability/Sustainability trumps everything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1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onclu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Conclusions</a:t>
            </a:r>
          </a:p>
        </p:txBody>
      </p:sp>
      <p:sp>
        <p:nvSpPr>
          <p:cNvPr id="357" name="Corrfunc is optimised using domain knowledge, good memory access pattern, vectorization and OpenM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06527" indent="-406527" defTabSz="566674">
              <a:spcBef>
                <a:spcPts val="4000"/>
              </a:spcBef>
              <a:buBlip>
                <a:blip r:embed="rId2"/>
              </a:buBlip>
              <a:defRPr sz="3298"/>
            </a:pPr>
            <a:r>
              <a:rPr b="1">
                <a:solidFill>
                  <a:srgbClr val="1FA4FF"/>
                </a:solidFill>
                <a:latin typeface="+mn-lt"/>
                <a:ea typeface="+mn-ea"/>
                <a:cs typeface="+mn-cs"/>
                <a:sym typeface="Helvetica Neue"/>
              </a:rPr>
              <a:t>Corrfunc</a:t>
            </a:r>
            <a:r>
              <a:t> is optimised using domain knowledge, good memory access pattern, vectorization and OpenMP</a:t>
            </a:r>
          </a:p>
          <a:p>
            <a:pPr marL="406527" indent="-406527" defTabSz="566674">
              <a:spcBef>
                <a:spcPts val="4000"/>
              </a:spcBef>
              <a:buBlip>
                <a:blip r:embed="rId2"/>
              </a:buBlip>
              <a:defRPr sz="3298"/>
            </a:pPr>
            <a:r>
              <a:rPr b="1">
                <a:solidFill>
                  <a:srgbClr val="1FA4FF"/>
                </a:solidFill>
                <a:latin typeface="+mn-lt"/>
                <a:ea typeface="+mn-ea"/>
                <a:cs typeface="+mn-cs"/>
                <a:sym typeface="Helvetica Neue"/>
              </a:rPr>
              <a:t>Corrfunc</a:t>
            </a:r>
            <a:r>
              <a:t> is “blazing fast” and</a:t>
            </a:r>
          </a:p>
          <a:p>
            <a:pPr marL="813054" lvl="1" indent="-406527" defTabSz="566674">
              <a:spcBef>
                <a:spcPts val="4000"/>
              </a:spcBef>
              <a:buBlip>
                <a:blip r:embed="rId2"/>
              </a:buBlip>
              <a:defRPr sz="3298"/>
            </a:pPr>
            <a:r>
              <a:t>modular, user-friendly, documented, tested, OpenMP parallel, flexible API access, …</a:t>
            </a:r>
          </a:p>
          <a:p>
            <a:pPr marL="813054" lvl="1" indent="-406527" defTabSz="566674">
              <a:spcBef>
                <a:spcPts val="4000"/>
              </a:spcBef>
              <a:buBlip>
                <a:blip r:embed="rId2"/>
              </a:buBlip>
              <a:defRPr sz="3298"/>
            </a:pPr>
            <a:r>
              <a:t>GPU version coming - thanks to</a:t>
            </a:r>
          </a:p>
          <a:p>
            <a:pPr marL="406527" indent="-406527" defTabSz="566674">
              <a:spcBef>
                <a:spcPts val="4000"/>
              </a:spcBef>
              <a:buBlip>
                <a:blip r:embed="rId2"/>
              </a:buBlip>
              <a:defRPr sz="3298"/>
            </a:pPr>
            <a:r>
              <a:t>my highest cited bib-entry for last year (</a:t>
            </a:r>
            <a:r>
              <a:rPr u="sng">
                <a:hlinkClick r:id="rId3"/>
              </a:rPr>
              <a:t>ascl.net/1703.003</a:t>
            </a:r>
            <a:r>
              <a:t>)</a:t>
            </a:r>
          </a:p>
        </p:txBody>
      </p:sp>
      <p:pic>
        <p:nvPicPr>
          <p:cNvPr id="358" name="Screen Shot 2018-06-25 at 9.39.09 am.png" descr="Screen Shot 2018-06-25 at 9.39.09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26474" y="6881142"/>
            <a:ext cx="2405137" cy="801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creen Shot 2018-06-23 at 1.50.39 pm.png" descr="Screen Shot 2018-06-23 at 1.50.39 pm.png"/>
          <p:cNvPicPr>
            <a:picLocks noChangeAspect="1"/>
          </p:cNvPicPr>
          <p:nvPr/>
        </p:nvPicPr>
        <p:blipFill>
          <a:blip r:embed="rId2">
            <a:extLst/>
          </a:blip>
          <a:srcRect t="9867" r="53539" b="37942"/>
          <a:stretch>
            <a:fillRect/>
          </a:stretch>
        </p:blipFill>
        <p:spPr>
          <a:xfrm>
            <a:off x="569118" y="1084554"/>
            <a:ext cx="11866375" cy="7974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Oval" descr="Oval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700" y="2085280"/>
            <a:ext cx="5110988" cy="13714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onclu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Conclusions</a:t>
            </a:r>
          </a:p>
        </p:txBody>
      </p:sp>
      <p:sp>
        <p:nvSpPr>
          <p:cNvPr id="365" name="Corrfunc is optimised using domain knowledge, good memory access pattern, vectorization and OpenM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06527" indent="-406527" defTabSz="566674">
              <a:spcBef>
                <a:spcPts val="4000"/>
              </a:spcBef>
              <a:buBlip>
                <a:blip r:embed="rId2"/>
              </a:buBlip>
              <a:defRPr sz="3298"/>
            </a:pPr>
            <a:r>
              <a:rPr b="1">
                <a:solidFill>
                  <a:srgbClr val="1FA4FF"/>
                </a:solidFill>
                <a:latin typeface="+mn-lt"/>
                <a:ea typeface="+mn-ea"/>
                <a:cs typeface="+mn-cs"/>
                <a:sym typeface="Helvetica Neue"/>
              </a:rPr>
              <a:t>Corrfunc</a:t>
            </a:r>
            <a:r>
              <a:t> is optimised using domain knowledge, good memory access pattern, vectorization and OpenMP</a:t>
            </a:r>
          </a:p>
          <a:p>
            <a:pPr marL="406527" indent="-406527" defTabSz="566674">
              <a:spcBef>
                <a:spcPts val="4000"/>
              </a:spcBef>
              <a:buBlip>
                <a:blip r:embed="rId2"/>
              </a:buBlip>
              <a:defRPr sz="3298"/>
            </a:pPr>
            <a:r>
              <a:rPr b="1">
                <a:solidFill>
                  <a:srgbClr val="1FA4FF"/>
                </a:solidFill>
                <a:latin typeface="+mn-lt"/>
                <a:ea typeface="+mn-ea"/>
                <a:cs typeface="+mn-cs"/>
                <a:sym typeface="Helvetica Neue"/>
              </a:rPr>
              <a:t>Corrfunc</a:t>
            </a:r>
            <a:r>
              <a:t> is “blazing fast” and</a:t>
            </a:r>
          </a:p>
          <a:p>
            <a:pPr marL="813054" lvl="1" indent="-406527" defTabSz="566674">
              <a:spcBef>
                <a:spcPts val="4000"/>
              </a:spcBef>
              <a:buBlip>
                <a:blip r:embed="rId2"/>
              </a:buBlip>
              <a:defRPr sz="3298"/>
            </a:pPr>
            <a:r>
              <a:t>modular, user-friendly, documented, tested, OpenMP parallel, flexible API access, …</a:t>
            </a:r>
          </a:p>
          <a:p>
            <a:pPr marL="813054" lvl="1" indent="-406527" defTabSz="566674">
              <a:spcBef>
                <a:spcPts val="4000"/>
              </a:spcBef>
              <a:buBlip>
                <a:blip r:embed="rId2"/>
              </a:buBlip>
              <a:defRPr sz="3298"/>
            </a:pPr>
            <a:r>
              <a:t>GPU version coming - thanks to</a:t>
            </a:r>
          </a:p>
          <a:p>
            <a:pPr marL="406527" indent="-406527" defTabSz="566674">
              <a:spcBef>
                <a:spcPts val="4000"/>
              </a:spcBef>
              <a:buBlip>
                <a:blip r:embed="rId2"/>
              </a:buBlip>
              <a:defRPr sz="3298"/>
            </a:pPr>
            <a:r>
              <a:t>my highest cited bib-entry for last year (</a:t>
            </a:r>
            <a:r>
              <a:rPr u="sng">
                <a:hlinkClick r:id="rId3"/>
              </a:rPr>
              <a:t>ascl.net/1703.003</a:t>
            </a:r>
            <a:r>
              <a:t>)</a:t>
            </a:r>
          </a:p>
        </p:txBody>
      </p:sp>
      <p:pic>
        <p:nvPicPr>
          <p:cNvPr id="366" name="Screen Shot 2018-06-25 at 9.39.09 am.png" descr="Screen Shot 2018-06-25 at 9.39.09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26474" y="6881142"/>
            <a:ext cx="2405137" cy="801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for(int64_t i=0;i&lt;N0;i++) {…"/>
          <p:cNvSpPr txBox="1"/>
          <p:nvPr/>
        </p:nvSpPr>
        <p:spPr>
          <a:xfrm>
            <a:off x="2075718" y="1599753"/>
            <a:ext cx="10078765" cy="6808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rPr b="1"/>
              <a:t>for</a:t>
            </a:r>
            <a:r>
              <a:t>(</a:t>
            </a:r>
            <a:r>
              <a:rPr>
                <a:solidFill>
                  <a:srgbClr val="006DBC"/>
                </a:solidFill>
              </a:rPr>
              <a:t>int64_t</a:t>
            </a:r>
            <a:r>
              <a:t> i=</a:t>
            </a:r>
            <a:r>
              <a:rPr>
                <a:solidFill>
                  <a:srgbClr val="BF8F00"/>
                </a:solidFill>
              </a:rPr>
              <a:t>0</a:t>
            </a:r>
            <a:r>
              <a:t>;i&lt;N0;i++) {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t> AVX512_FLOATS m_xpos  = </a:t>
            </a:r>
            <a:r>
              <a:rPr>
                <a:solidFill>
                  <a:srgbClr val="021994"/>
                </a:solidFill>
              </a:rPr>
              <a:t>AVX512_SET_FLOAT</a:t>
            </a:r>
            <a:r>
              <a:t>(*x0++);  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t> AVX512_FLOATS m_ypos  = </a:t>
            </a:r>
            <a:r>
              <a:rPr>
                <a:solidFill>
                  <a:srgbClr val="021994"/>
                </a:solidFill>
              </a:rPr>
              <a:t>AVX512_SET_FLOAT</a:t>
            </a:r>
            <a:r>
              <a:t>(*y0++);  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t> AVX512_FLOATS m_zpos  = </a:t>
            </a:r>
            <a:r>
              <a:rPr>
                <a:solidFill>
                  <a:srgbClr val="021994"/>
                </a:solidFill>
              </a:rPr>
              <a:t>AVX512_SET_FLOAT</a:t>
            </a:r>
            <a:r>
              <a:t>(*z0++);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DOUBLE *localx1 = x1, *localy1 = y1, *localz1 = z1;  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</a:t>
            </a:r>
            <a:r>
              <a:rPr b="1"/>
              <a:t>for</a:t>
            </a:r>
            <a:r>
              <a:t>(</a:t>
            </a:r>
            <a:r>
              <a:rPr>
                <a:solidFill>
                  <a:srgbClr val="006DBC"/>
                </a:solidFill>
              </a:rPr>
              <a:t>int64_t</a:t>
            </a:r>
            <a:r>
              <a:t> j=</a:t>
            </a:r>
            <a:r>
              <a:rPr>
                <a:solidFill>
                  <a:srgbClr val="BF8F00"/>
                </a:solidFill>
              </a:rPr>
              <a:t>0</a:t>
            </a:r>
            <a:r>
              <a:t>;j&lt;N1;j++) {                            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AVX512_MASK m_mask_left = (N1 - j) &gt;= AVX512_NVEC ? ~</a:t>
            </a:r>
            <a:r>
              <a:rPr>
                <a:solidFill>
                  <a:srgbClr val="BF8F00"/>
                </a:solidFill>
              </a:rPr>
              <a:t>0</a:t>
            </a:r>
            <a:r>
              <a:t>:masks_per_misalignment_value_DOUBLE[N1-j]; </a:t>
            </a:r>
          </a:p>
          <a:p>
            <a:pPr algn="l" defTabSz="457200">
              <a:defRPr sz="1000" b="0">
                <a:solidFill>
                  <a:srgbClr val="021994"/>
                </a:solidFill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AVX512_FLOATS m_x1 = </a:t>
            </a:r>
            <a:r>
              <a:t>AVX512_MASKZ_LOAD_FLOATS_UNALIGNED</a:t>
            </a:r>
            <a:r>
              <a:rPr>
                <a:solidFill>
                  <a:srgbClr val="000000"/>
                </a:solidFill>
              </a:rPr>
              <a:t>(m_mask_left, localx1);</a:t>
            </a:r>
          </a:p>
          <a:p>
            <a:pPr algn="l" defTabSz="457200">
              <a:defRPr sz="1000" b="0">
                <a:solidFill>
                  <a:srgbClr val="021994"/>
                </a:solidFill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AVX512_FLOATS m_y1 = </a:t>
            </a:r>
            <a:r>
              <a:t>AVX512_MASKZ_LOAD_FLOATS_UNALIGNED</a:t>
            </a:r>
            <a:r>
              <a:rPr>
                <a:solidFill>
                  <a:srgbClr val="000000"/>
                </a:solidFill>
              </a:rPr>
              <a:t>(m_mask_left, localy1);</a:t>
            </a:r>
          </a:p>
          <a:p>
            <a:pPr algn="l" defTabSz="457200">
              <a:defRPr sz="1000" b="0">
                <a:solidFill>
                  <a:srgbClr val="021994"/>
                </a:solidFill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AVX512_FLOATS m_z1 = </a:t>
            </a:r>
            <a:r>
              <a:t>AVX512_MASKZ_LOAD_FLOATS_UNALIGNED</a:t>
            </a:r>
            <a:r>
              <a:rPr>
                <a:solidFill>
                  <a:srgbClr val="000000"/>
                </a:solidFill>
              </a:rPr>
              <a:t>(m_mask_left, localz1);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</a:p>
          <a:p>
            <a:pPr algn="l" defTabSz="457200">
              <a:defRPr sz="1000" b="0" i="1">
                <a:solidFill>
                  <a:srgbClr val="959395"/>
                </a:solidFill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/* this might actually exceed the allocated range but we will never dereference that */</a:t>
            </a:r>
            <a:endParaRPr i="0">
              <a:solidFill>
                <a:srgbClr val="000000"/>
              </a:solidFill>
            </a:endParaRP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localx1 += AVX512_NVEC;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localy1 += AVX512_NVEC;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localz1 += AVX512_NVEC;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t> AVX512_FLOATS m_xdiff = </a:t>
            </a:r>
            <a:r>
              <a:rPr>
                <a:solidFill>
                  <a:srgbClr val="021994"/>
                </a:solidFill>
              </a:rPr>
              <a:t>AVX512_SUBTRACT_FLOATS</a:t>
            </a:r>
            <a:r>
              <a:t>(m_x1, m_xpos);  </a:t>
            </a:r>
            <a:r>
              <a:rPr i="1">
                <a:solidFill>
                  <a:srgbClr val="959395"/>
                </a:solidFill>
              </a:rPr>
              <a:t>/* (x[j:j+NVEC-1] - x0) */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t> AVX512_FLOATS m_ydiff = </a:t>
            </a:r>
            <a:r>
              <a:rPr>
                <a:solidFill>
                  <a:srgbClr val="021994"/>
                </a:solidFill>
              </a:rPr>
              <a:t>AVX512_SUBTRACT_FLOATS</a:t>
            </a:r>
            <a:r>
              <a:t>(m_y1, m_ypos);  </a:t>
            </a:r>
            <a:r>
              <a:rPr i="1">
                <a:solidFill>
                  <a:srgbClr val="959395"/>
                </a:solidFill>
              </a:rPr>
              <a:t>/* (y[j:j+NVEC-1] - y0) */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t> AVX512_FLOATS m_zdiff = </a:t>
            </a:r>
            <a:r>
              <a:rPr>
                <a:solidFill>
                  <a:srgbClr val="021994"/>
                </a:solidFill>
              </a:rPr>
              <a:t>AVX512_SUBTRACT_FLOATS</a:t>
            </a:r>
            <a:r>
              <a:t>(m_z1, m_zpos);  </a:t>
            </a:r>
            <a:r>
              <a:rPr i="1">
                <a:solidFill>
                  <a:srgbClr val="959395"/>
                </a:solidFill>
              </a:rPr>
              <a:t>/* z2[j:j+NVEC-1] - z1 */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t> AVX512_FLOATS m_sqr_xdiff = </a:t>
            </a:r>
            <a:r>
              <a:rPr>
                <a:solidFill>
                  <a:srgbClr val="021994"/>
                </a:solidFill>
              </a:rPr>
              <a:t>AVX512_SQUARE_FLOAT</a:t>
            </a:r>
            <a:r>
              <a:t>(m_xdiff);  </a:t>
            </a:r>
            <a:r>
              <a:rPr i="1">
                <a:solidFill>
                  <a:srgbClr val="959395"/>
                </a:solidFill>
              </a:rPr>
              <a:t>/* (x0 - x[j])^2 */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t> AVX512_FLOATS x2py2  = </a:t>
            </a:r>
            <a:r>
              <a:rPr>
                <a:solidFill>
                  <a:srgbClr val="021994"/>
                </a:solidFill>
              </a:rPr>
              <a:t>AVX512_FMA_ADD_FLOATS</a:t>
            </a:r>
            <a:r>
              <a:t>(m_ydiff, m_ydiff, m_sqr_xdiff);</a:t>
            </a:r>
            <a:r>
              <a:rPr i="1">
                <a:solidFill>
                  <a:srgbClr val="959395"/>
                </a:solidFill>
              </a:rPr>
              <a:t>/* dy*dy + dx^2*/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t> AVX512_FLOATS r2 = </a:t>
            </a:r>
            <a:r>
              <a:rPr>
                <a:solidFill>
                  <a:srgbClr val="021994"/>
                </a:solidFill>
              </a:rPr>
              <a:t>AVX512_FMA_ADD_FLOATS</a:t>
            </a:r>
            <a:r>
              <a:t>(m_zdiff, m_zdiff, x2py2);</a:t>
            </a:r>
            <a:r>
              <a:rPr i="1">
                <a:solidFill>
                  <a:srgbClr val="959395"/>
                </a:solidFill>
              </a:rPr>
              <a:t>/* dz*dz + (dy^2 + dx^2)*/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t> AVX512_MASK m_rpmax_mask = </a:t>
            </a:r>
            <a:r>
              <a:rPr>
                <a:solidFill>
                  <a:srgbClr val="021994"/>
                </a:solidFill>
              </a:rPr>
              <a:t>AVX512_MASK_COMPARE_FLOATS</a:t>
            </a:r>
            <a:r>
              <a:t>(m_mask_pimax, r2, m_sqr_rpmax, _CMP_LT_OQ);</a:t>
            </a:r>
          </a:p>
          <a:p>
            <a:pPr algn="l" defTabSz="457200">
              <a:defRPr sz="1000" b="0" i="1">
                <a:solidFill>
                  <a:srgbClr val="959395"/>
                </a:solidFill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/* Create a combined mask */</a:t>
            </a:r>
            <a:endParaRPr i="0">
              <a:solidFill>
                <a:srgbClr val="000000"/>
              </a:solidFill>
            </a:endParaRPr>
          </a:p>
          <a:p>
            <a:pPr algn="l" defTabSz="457200">
              <a:defRPr sz="1000" b="0" i="1">
                <a:solidFill>
                  <a:srgbClr val="959395"/>
                </a:solidFill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/* This gives us the mask for all sqr_rpmin &lt;= r2 &lt; sqr_rpmax */</a:t>
            </a:r>
            <a:endParaRPr i="0">
              <a:solidFill>
                <a:srgbClr val="000000"/>
              </a:solidFill>
            </a:endParaRP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m_mask_left = </a:t>
            </a:r>
            <a:r>
              <a:rPr>
                <a:solidFill>
                  <a:srgbClr val="021994"/>
                </a:solidFill>
              </a:rPr>
              <a:t>AVX512_MASK_COMPARE_FLOATS</a:t>
            </a:r>
            <a:r>
              <a:t>(m_rpmax_mask, r2, m_sqr_rpmin, _CMP_GE_OQ);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  <a:r>
              <a:rPr b="1"/>
              <a:t>if</a:t>
            </a:r>
            <a:r>
              <a:t>(m_mask_left == </a:t>
            </a:r>
            <a:r>
              <a:rPr>
                <a:solidFill>
                  <a:srgbClr val="BF8F00"/>
                </a:solidFill>
              </a:rPr>
              <a:t>0</a:t>
            </a:r>
            <a:r>
              <a:t>) {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    </a:t>
            </a:r>
            <a:r>
              <a:rPr b="1"/>
              <a:t>continue</a:t>
            </a:r>
            <a:r>
              <a:t>;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}</a:t>
            </a:r>
          </a:p>
          <a:p>
            <a:pPr algn="l" defTabSz="457200">
              <a:defRPr sz="1000" b="0" i="1">
                <a:solidFill>
                  <a:srgbClr val="959395"/>
                </a:solidFill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/* Loop backwards through nbins. m_mask_left contains all the points that */</a:t>
            </a:r>
            <a:endParaRPr i="0">
              <a:solidFill>
                <a:srgbClr val="000000"/>
              </a:solidFill>
            </a:endParaRPr>
          </a:p>
          <a:p>
            <a:pPr algn="l" defTabSz="457200">
              <a:defRPr sz="1000" b="0" i="1">
                <a:solidFill>
                  <a:srgbClr val="959395"/>
                </a:solidFill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/* are less than rpmax at the beginning of the loop. */</a:t>
            </a:r>
            <a:endParaRPr i="0">
              <a:solidFill>
                <a:srgbClr val="000000"/>
              </a:solidFill>
            </a:endParaRP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  <a:r>
              <a:rPr b="1"/>
              <a:t>for</a:t>
            </a:r>
            <a:r>
              <a:t>(</a:t>
            </a:r>
            <a:r>
              <a:rPr>
                <a:solidFill>
                  <a:srgbClr val="006DBC"/>
                </a:solidFill>
              </a:rPr>
              <a:t>int</a:t>
            </a:r>
            <a:r>
              <a:t> kbin=nbin-</a:t>
            </a:r>
            <a:r>
              <a:rPr>
                <a:solidFill>
                  <a:srgbClr val="BF8F00"/>
                </a:solidFill>
              </a:rPr>
              <a:t>1</a:t>
            </a:r>
            <a:r>
              <a:t>;kbin&gt;=</a:t>
            </a:r>
            <a:r>
              <a:rPr>
                <a:solidFill>
                  <a:srgbClr val="BF8F00"/>
                </a:solidFill>
              </a:rPr>
              <a:t>1</a:t>
            </a:r>
            <a:r>
              <a:t>;kbin--) {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t> AVX512_MASK m_bin_mask = </a:t>
            </a:r>
            <a:r>
              <a:rPr>
                <a:solidFill>
                  <a:srgbClr val="021994"/>
                </a:solidFill>
              </a:rPr>
              <a:t>AVX512_MASK_COMPARE_FLOATS</a:t>
            </a:r>
            <a:r>
              <a:t>(m_mask_left, r2,m_rupp_sqr[kbin-</a:t>
            </a:r>
            <a:r>
              <a:rPr>
                <a:solidFill>
                  <a:srgbClr val="BF8F00"/>
                </a:solidFill>
              </a:rPr>
              <a:t>1</a:t>
            </a:r>
            <a:r>
              <a:t>],_CMP_GE_OS);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    npairs[kbin] += bits_set_in_avx512_mask_DOUBLE[m_bin_mask];</a:t>
            </a:r>
          </a:p>
          <a:p>
            <a:pPr algn="l" defTabSz="457200">
              <a:defRPr sz="1000" b="0" i="1">
                <a:solidFill>
                  <a:srgbClr val="959395"/>
                </a:solidFill>
              </a:defRPr>
            </a:pPr>
            <a:r>
              <a:rPr i="0">
                <a:solidFill>
                  <a:srgbClr val="000000"/>
                </a:solidFill>
              </a:rPr>
              <a:t>            </a:t>
            </a:r>
            <a:r>
              <a:t>/* ANDNOT(X, Y) -&gt; NOT X AND Y */</a:t>
            </a:r>
            <a:endParaRPr i="0">
              <a:solidFill>
                <a:srgbClr val="000000"/>
              </a:solidFill>
            </a:endParaRPr>
          </a:p>
          <a:p>
            <a:pPr algn="l" defTabSz="457200">
              <a:defRPr sz="1000" b="0">
                <a:solidFill>
                  <a:srgbClr val="021994"/>
                </a:solidFill>
              </a:defRPr>
            </a:pPr>
            <a:r>
              <a:rPr>
                <a:solidFill>
                  <a:srgbClr val="000000"/>
                </a:solidFill>
              </a:rPr>
              <a:t>            m_mask_left = </a:t>
            </a:r>
            <a:r>
              <a:t>AVX512_MASK_BITWISE_AND_NOT</a:t>
            </a:r>
            <a:r>
              <a:rPr>
                <a:solidFill>
                  <a:srgbClr val="000000"/>
                </a:solidFill>
              </a:rPr>
              <a:t>(m_bin_mask, m_mask_left);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    </a:t>
            </a:r>
            <a:r>
              <a:rPr b="1"/>
              <a:t>if</a:t>
            </a:r>
            <a:r>
              <a:t>(m_mask_left == </a:t>
            </a:r>
            <a:r>
              <a:rPr>
                <a:solidFill>
                  <a:srgbClr val="BF8F00"/>
                </a:solidFill>
              </a:rPr>
              <a:t>0</a:t>
            </a:r>
            <a:r>
              <a:t>) {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        </a:t>
            </a:r>
            <a:r>
              <a:rPr b="1"/>
              <a:t>break</a:t>
            </a:r>
            <a:r>
              <a:t>;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    }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}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}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}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orrfunc Kern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Corrfunc Kernel</a:t>
            </a:r>
          </a:p>
        </p:txBody>
      </p:sp>
      <p:sp>
        <p:nvSpPr>
          <p:cNvPr id="371" name="https://gist.github.com/manodeep/ffdc60024fd6df8b5264657f0be2f967"/>
          <p:cNvSpPr txBox="1"/>
          <p:nvPr/>
        </p:nvSpPr>
        <p:spPr>
          <a:xfrm>
            <a:off x="1352194" y="4646270"/>
            <a:ext cx="1030041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https://gist.github.com/manodeep/ffdc60024fd6df8b5264657f0be2f967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peedup from Vectorization (SSE4.2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Speedup from Vectorization (SSE4.2)</a:t>
            </a:r>
          </a:p>
        </p:txBody>
      </p:sp>
      <p:pic>
        <p:nvPicPr>
          <p:cNvPr id="374" name="wp_Speedup_SSE4_2.pdf" descr="wp_Speedup_SSE4_2.pdf"/>
          <p:cNvPicPr>
            <a:picLocks noChangeAspect="1"/>
          </p:cNvPicPr>
          <p:nvPr/>
        </p:nvPicPr>
        <p:blipFill>
          <a:blip r:embed="rId2">
            <a:extLst/>
          </a:blip>
          <a:srcRect t="17608"/>
          <a:stretch>
            <a:fillRect/>
          </a:stretch>
        </p:blipFill>
        <p:spPr>
          <a:xfrm>
            <a:off x="1879600" y="1574800"/>
            <a:ext cx="9271000" cy="7638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Quantifying the Galaxy Distrib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Quantifying the Galaxy Distribution</a:t>
            </a:r>
          </a:p>
        </p:txBody>
      </p:sp>
      <p:grpSp>
        <p:nvGrpSpPr>
          <p:cNvPr id="218" name="droppedImage.pdf"/>
          <p:cNvGrpSpPr/>
          <p:nvPr/>
        </p:nvGrpSpPr>
        <p:grpSpPr>
          <a:xfrm>
            <a:off x="3194049" y="2432050"/>
            <a:ext cx="6616701" cy="6692901"/>
            <a:chOff x="0" y="0"/>
            <a:chExt cx="6616700" cy="6692900"/>
          </a:xfrm>
        </p:grpSpPr>
        <p:pic>
          <p:nvPicPr>
            <p:cNvPr id="217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185" b="185"/>
            <a:stretch>
              <a:fillRect/>
            </a:stretch>
          </p:blipFill>
          <p:spPr>
            <a:xfrm>
              <a:off x="127000" y="88900"/>
              <a:ext cx="6362700" cy="6362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6" name="droppedImage.pdf" descr="droppedImage.pdf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6616701" cy="66929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for(int64_t i=0;i&lt;N0;i++) {…"/>
          <p:cNvSpPr txBox="1"/>
          <p:nvPr/>
        </p:nvSpPr>
        <p:spPr>
          <a:xfrm>
            <a:off x="2075718" y="1599753"/>
            <a:ext cx="10078765" cy="6808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rPr b="1"/>
              <a:t>for</a:t>
            </a:r>
            <a:r>
              <a:t>(</a:t>
            </a:r>
            <a:r>
              <a:rPr>
                <a:solidFill>
                  <a:srgbClr val="006DBC"/>
                </a:solidFill>
              </a:rPr>
              <a:t>int64_t</a:t>
            </a:r>
            <a:r>
              <a:t> i=</a:t>
            </a:r>
            <a:r>
              <a:rPr>
                <a:solidFill>
                  <a:srgbClr val="BF8F00"/>
                </a:solidFill>
              </a:rPr>
              <a:t>0</a:t>
            </a:r>
            <a:r>
              <a:t>;i&lt;N0;i++) {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t> AVX512_FLOATS m_xpos  = </a:t>
            </a:r>
            <a:r>
              <a:rPr>
                <a:solidFill>
                  <a:srgbClr val="021994"/>
                </a:solidFill>
              </a:rPr>
              <a:t>AVX512_SET_FLOAT</a:t>
            </a:r>
            <a:r>
              <a:t>(*x0++);  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t> AVX512_FLOATS m_ypos  = </a:t>
            </a:r>
            <a:r>
              <a:rPr>
                <a:solidFill>
                  <a:srgbClr val="021994"/>
                </a:solidFill>
              </a:rPr>
              <a:t>AVX512_SET_FLOAT</a:t>
            </a:r>
            <a:r>
              <a:t>(*y0++);  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t> AVX512_FLOATS m_zpos  = </a:t>
            </a:r>
            <a:r>
              <a:rPr>
                <a:solidFill>
                  <a:srgbClr val="021994"/>
                </a:solidFill>
              </a:rPr>
              <a:t>AVX512_SET_FLOAT</a:t>
            </a:r>
            <a:r>
              <a:t>(*z0++);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DOUBLE *localx1 = x1, *localy1 = y1, *localz1 = z1;  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</a:t>
            </a:r>
            <a:r>
              <a:rPr b="1"/>
              <a:t>for</a:t>
            </a:r>
            <a:r>
              <a:t>(</a:t>
            </a:r>
            <a:r>
              <a:rPr>
                <a:solidFill>
                  <a:srgbClr val="006DBC"/>
                </a:solidFill>
              </a:rPr>
              <a:t>int64_t</a:t>
            </a:r>
            <a:r>
              <a:t> j=</a:t>
            </a:r>
            <a:r>
              <a:rPr>
                <a:solidFill>
                  <a:srgbClr val="BF8F00"/>
                </a:solidFill>
              </a:rPr>
              <a:t>0</a:t>
            </a:r>
            <a:r>
              <a:t>;j&lt;N1;j++) {                            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AVX512_MASK m_mask_left = (N1 - j) &gt;= AVX512_NVEC ? ~</a:t>
            </a:r>
            <a:r>
              <a:rPr>
                <a:solidFill>
                  <a:srgbClr val="BF8F00"/>
                </a:solidFill>
              </a:rPr>
              <a:t>0</a:t>
            </a:r>
            <a:r>
              <a:t>:masks_per_misalignment_value_DOUBLE[N1-j]; </a:t>
            </a:r>
          </a:p>
          <a:p>
            <a:pPr algn="l" defTabSz="457200">
              <a:defRPr sz="1000" b="0">
                <a:solidFill>
                  <a:srgbClr val="021994"/>
                </a:solidFill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AVX512_FLOATS m_x1 = </a:t>
            </a:r>
            <a:r>
              <a:t>AVX512_MASKZ_LOAD_FLOATS_UNALIGNED</a:t>
            </a:r>
            <a:r>
              <a:rPr>
                <a:solidFill>
                  <a:srgbClr val="000000"/>
                </a:solidFill>
              </a:rPr>
              <a:t>(m_mask_left, localx1);</a:t>
            </a:r>
          </a:p>
          <a:p>
            <a:pPr algn="l" defTabSz="457200">
              <a:defRPr sz="1000" b="0">
                <a:solidFill>
                  <a:srgbClr val="021994"/>
                </a:solidFill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AVX512_FLOATS m_y1 = </a:t>
            </a:r>
            <a:r>
              <a:t>AVX512_MASKZ_LOAD_FLOATS_UNALIGNED</a:t>
            </a:r>
            <a:r>
              <a:rPr>
                <a:solidFill>
                  <a:srgbClr val="000000"/>
                </a:solidFill>
              </a:rPr>
              <a:t>(m_mask_left, localy1);</a:t>
            </a:r>
          </a:p>
          <a:p>
            <a:pPr algn="l" defTabSz="457200">
              <a:defRPr sz="1000" b="0">
                <a:solidFill>
                  <a:srgbClr val="021994"/>
                </a:solidFill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AVX512_FLOATS m_z1 = </a:t>
            </a:r>
            <a:r>
              <a:t>AVX512_MASKZ_LOAD_FLOATS_UNALIGNED</a:t>
            </a:r>
            <a:r>
              <a:rPr>
                <a:solidFill>
                  <a:srgbClr val="000000"/>
                </a:solidFill>
              </a:rPr>
              <a:t>(m_mask_left, localz1);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</a:p>
          <a:p>
            <a:pPr algn="l" defTabSz="457200">
              <a:defRPr sz="1000" b="0" i="1">
                <a:solidFill>
                  <a:srgbClr val="959395"/>
                </a:solidFill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/* this might actually exceed the allocated range but we will never dereference that */</a:t>
            </a:r>
            <a:endParaRPr i="0">
              <a:solidFill>
                <a:srgbClr val="000000"/>
              </a:solidFill>
            </a:endParaRP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localx1 += AVX512_NVEC;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localy1 += AVX512_NVEC;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localz1 += AVX512_NVEC;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t> AVX512_FLOATS m_xdiff = </a:t>
            </a:r>
            <a:r>
              <a:rPr>
                <a:solidFill>
                  <a:srgbClr val="021994"/>
                </a:solidFill>
              </a:rPr>
              <a:t>AVX512_SUBTRACT_FLOATS</a:t>
            </a:r>
            <a:r>
              <a:t>(m_x1, m_xpos);  </a:t>
            </a:r>
            <a:r>
              <a:rPr i="1">
                <a:solidFill>
                  <a:srgbClr val="959395"/>
                </a:solidFill>
              </a:rPr>
              <a:t>/* (x[j:j+NVEC-1] - x0) */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t> AVX512_FLOATS m_ydiff = </a:t>
            </a:r>
            <a:r>
              <a:rPr>
                <a:solidFill>
                  <a:srgbClr val="021994"/>
                </a:solidFill>
              </a:rPr>
              <a:t>AVX512_SUBTRACT_FLOATS</a:t>
            </a:r>
            <a:r>
              <a:t>(m_y1, m_ypos);  </a:t>
            </a:r>
            <a:r>
              <a:rPr i="1">
                <a:solidFill>
                  <a:srgbClr val="959395"/>
                </a:solidFill>
              </a:rPr>
              <a:t>/* (y[j:j+NVEC-1] - y0) */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t> AVX512_FLOATS m_zdiff = </a:t>
            </a:r>
            <a:r>
              <a:rPr>
                <a:solidFill>
                  <a:srgbClr val="021994"/>
                </a:solidFill>
              </a:rPr>
              <a:t>AVX512_SUBTRACT_FLOATS</a:t>
            </a:r>
            <a:r>
              <a:t>(m_z1, m_zpos);  </a:t>
            </a:r>
            <a:r>
              <a:rPr i="1">
                <a:solidFill>
                  <a:srgbClr val="959395"/>
                </a:solidFill>
              </a:rPr>
              <a:t>/* z2[j:j+NVEC-1] - z1 */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t> AVX512_FLOATS m_sqr_xdiff = </a:t>
            </a:r>
            <a:r>
              <a:rPr>
                <a:solidFill>
                  <a:srgbClr val="021994"/>
                </a:solidFill>
              </a:rPr>
              <a:t>AVX512_SQUARE_FLOAT</a:t>
            </a:r>
            <a:r>
              <a:t>(m_xdiff);  </a:t>
            </a:r>
            <a:r>
              <a:rPr i="1">
                <a:solidFill>
                  <a:srgbClr val="959395"/>
                </a:solidFill>
              </a:rPr>
              <a:t>/* (x0 - x[j])^2 */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t> AVX512_FLOATS x2py2  = </a:t>
            </a:r>
            <a:r>
              <a:rPr>
                <a:solidFill>
                  <a:srgbClr val="021994"/>
                </a:solidFill>
              </a:rPr>
              <a:t>AVX512_FMA_ADD_FLOATS</a:t>
            </a:r>
            <a:r>
              <a:t>(m_ydiff, m_ydiff, m_sqr_xdiff);</a:t>
            </a:r>
            <a:r>
              <a:rPr i="1">
                <a:solidFill>
                  <a:srgbClr val="959395"/>
                </a:solidFill>
              </a:rPr>
              <a:t>/* dy*dy + dx^2*/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t> AVX512_FLOATS r2 = </a:t>
            </a:r>
            <a:r>
              <a:rPr>
                <a:solidFill>
                  <a:srgbClr val="021994"/>
                </a:solidFill>
              </a:rPr>
              <a:t>AVX512_FMA_ADD_FLOATS</a:t>
            </a:r>
            <a:r>
              <a:t>(m_zdiff, m_zdiff, x2py2);</a:t>
            </a:r>
            <a:r>
              <a:rPr i="1">
                <a:solidFill>
                  <a:srgbClr val="959395"/>
                </a:solidFill>
              </a:rPr>
              <a:t>/* dz*dz + (dy^2 + dx^2)*/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t> AVX512_MASK m_rpmax_mask = </a:t>
            </a:r>
            <a:r>
              <a:rPr>
                <a:solidFill>
                  <a:srgbClr val="021994"/>
                </a:solidFill>
              </a:rPr>
              <a:t>AVX512_MASK_COMPARE_FLOATS</a:t>
            </a:r>
            <a:r>
              <a:t>(m_mask_pimax, r2, m_sqr_rpmax, _CMP_LT_OQ);</a:t>
            </a:r>
          </a:p>
          <a:p>
            <a:pPr algn="l" defTabSz="457200">
              <a:defRPr sz="1000" b="0" i="1">
                <a:solidFill>
                  <a:srgbClr val="959395"/>
                </a:solidFill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/* Create a combined mask */</a:t>
            </a:r>
            <a:endParaRPr i="0">
              <a:solidFill>
                <a:srgbClr val="000000"/>
              </a:solidFill>
            </a:endParaRPr>
          </a:p>
          <a:p>
            <a:pPr algn="l" defTabSz="457200">
              <a:defRPr sz="1000" b="0" i="1">
                <a:solidFill>
                  <a:srgbClr val="959395"/>
                </a:solidFill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/* This gives us the mask for all sqr_rpmin &lt;= r2 &lt; sqr_rpmax */</a:t>
            </a:r>
            <a:endParaRPr i="0">
              <a:solidFill>
                <a:srgbClr val="000000"/>
              </a:solidFill>
            </a:endParaRP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m_mask_left = </a:t>
            </a:r>
            <a:r>
              <a:rPr>
                <a:solidFill>
                  <a:srgbClr val="021994"/>
                </a:solidFill>
              </a:rPr>
              <a:t>AVX512_MASK_COMPARE_FLOATS</a:t>
            </a:r>
            <a:r>
              <a:t>(m_rpmax_mask, r2, m_sqr_rpmin, _CMP_GE_OQ);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  <a:r>
              <a:rPr b="1"/>
              <a:t>if</a:t>
            </a:r>
            <a:r>
              <a:t>(m_mask_left == </a:t>
            </a:r>
            <a:r>
              <a:rPr>
                <a:solidFill>
                  <a:srgbClr val="BF8F00"/>
                </a:solidFill>
              </a:rPr>
              <a:t>0</a:t>
            </a:r>
            <a:r>
              <a:t>) {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    </a:t>
            </a:r>
            <a:r>
              <a:rPr b="1"/>
              <a:t>continue</a:t>
            </a:r>
            <a:r>
              <a:t>;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}</a:t>
            </a:r>
          </a:p>
          <a:p>
            <a:pPr algn="l" defTabSz="457200">
              <a:defRPr sz="1000" b="0" i="1">
                <a:solidFill>
                  <a:srgbClr val="959395"/>
                </a:solidFill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/* Loop backwards through nbins. m_mask_left contains all the points that */</a:t>
            </a:r>
            <a:endParaRPr i="0">
              <a:solidFill>
                <a:srgbClr val="000000"/>
              </a:solidFill>
            </a:endParaRPr>
          </a:p>
          <a:p>
            <a:pPr algn="l" defTabSz="457200">
              <a:defRPr sz="1000" b="0" i="1">
                <a:solidFill>
                  <a:srgbClr val="959395"/>
                </a:solidFill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/* are less than rpmax at the beginning of the loop. */</a:t>
            </a:r>
            <a:endParaRPr i="0">
              <a:solidFill>
                <a:srgbClr val="000000"/>
              </a:solidFill>
            </a:endParaRP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</a:t>
            </a:r>
            <a:r>
              <a:rPr b="1"/>
              <a:t>for</a:t>
            </a:r>
            <a:r>
              <a:t>(</a:t>
            </a:r>
            <a:r>
              <a:rPr>
                <a:solidFill>
                  <a:srgbClr val="006DBC"/>
                </a:solidFill>
              </a:rPr>
              <a:t>int</a:t>
            </a:r>
            <a:r>
              <a:t> kbin=nbin-</a:t>
            </a:r>
            <a:r>
              <a:rPr>
                <a:solidFill>
                  <a:srgbClr val="BF8F00"/>
                </a:solidFill>
              </a:rPr>
              <a:t>1</a:t>
            </a:r>
            <a:r>
              <a:t>;kbin&gt;=</a:t>
            </a:r>
            <a:r>
              <a:rPr>
                <a:solidFill>
                  <a:srgbClr val="BF8F00"/>
                </a:solidFill>
              </a:rPr>
              <a:t>1</a:t>
            </a:r>
            <a:r>
              <a:t>;kbin--) {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    </a:t>
            </a:r>
            <a:r>
              <a:rPr>
                <a:solidFill>
                  <a:srgbClr val="006DBC"/>
                </a:solidFill>
              </a:rPr>
              <a:t>const</a:t>
            </a:r>
            <a:r>
              <a:t> AVX512_MASK m_bin_mask = </a:t>
            </a:r>
            <a:r>
              <a:rPr>
                <a:solidFill>
                  <a:srgbClr val="021994"/>
                </a:solidFill>
              </a:rPr>
              <a:t>AVX512_MASK_COMPARE_FLOATS</a:t>
            </a:r>
            <a:r>
              <a:t>(m_mask_left, r2,m_rupp_sqr[kbin-</a:t>
            </a:r>
            <a:r>
              <a:rPr>
                <a:solidFill>
                  <a:srgbClr val="BF8F00"/>
                </a:solidFill>
              </a:rPr>
              <a:t>1</a:t>
            </a:r>
            <a:r>
              <a:t>],_CMP_GE_OS);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    npairs[kbin] += bits_set_in_avx512_mask_DOUBLE[m_bin_mask];</a:t>
            </a:r>
          </a:p>
          <a:p>
            <a:pPr algn="l" defTabSz="457200">
              <a:defRPr sz="1000" b="0" i="1">
                <a:solidFill>
                  <a:srgbClr val="959395"/>
                </a:solidFill>
              </a:defRPr>
            </a:pPr>
            <a:r>
              <a:rPr i="0">
                <a:solidFill>
                  <a:srgbClr val="000000"/>
                </a:solidFill>
              </a:rPr>
              <a:t>            </a:t>
            </a:r>
            <a:r>
              <a:t>/* ANDNOT(X, Y) -&gt; NOT X AND Y */</a:t>
            </a:r>
            <a:endParaRPr i="0">
              <a:solidFill>
                <a:srgbClr val="000000"/>
              </a:solidFill>
            </a:endParaRPr>
          </a:p>
          <a:p>
            <a:pPr algn="l" defTabSz="457200">
              <a:defRPr sz="1000" b="0">
                <a:solidFill>
                  <a:srgbClr val="021994"/>
                </a:solidFill>
              </a:defRPr>
            </a:pPr>
            <a:r>
              <a:rPr>
                <a:solidFill>
                  <a:srgbClr val="000000"/>
                </a:solidFill>
              </a:rPr>
              <a:t>            m_mask_left = </a:t>
            </a:r>
            <a:r>
              <a:t>AVX512_MASK_BITWISE_AND_NOT</a:t>
            </a:r>
            <a:r>
              <a:rPr>
                <a:solidFill>
                  <a:srgbClr val="000000"/>
                </a:solidFill>
              </a:rPr>
              <a:t>(m_bin_mask, m_mask_left);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    </a:t>
            </a:r>
            <a:r>
              <a:rPr b="1"/>
              <a:t>if</a:t>
            </a:r>
            <a:r>
              <a:t>(m_mask_left == </a:t>
            </a:r>
            <a:r>
              <a:rPr>
                <a:solidFill>
                  <a:srgbClr val="BF8F00"/>
                </a:solidFill>
              </a:rPr>
              <a:t>0</a:t>
            </a:r>
            <a:r>
              <a:t>) {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        </a:t>
            </a:r>
            <a:r>
              <a:rPr b="1"/>
              <a:t>break</a:t>
            </a:r>
            <a:r>
              <a:t>;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    }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    }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   }</a:t>
            </a:r>
          </a:p>
          <a:p>
            <a:pPr algn="l" defTabSz="457200">
              <a:defRPr sz="1000" b="0">
                <a:solidFill>
                  <a:srgbClr val="000000"/>
                </a:solidFill>
              </a:defRPr>
            </a:pPr>
            <a:r>
              <a:t> }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ithub.com/manodeep/Corrfunc/"/>
          <p:cNvSpPr txBox="1">
            <a:spLocks noGrp="1"/>
          </p:cNvSpPr>
          <p:nvPr>
            <p:ph type="title"/>
          </p:nvPr>
        </p:nvSpPr>
        <p:spPr>
          <a:xfrm>
            <a:off x="673100" y="10036"/>
            <a:ext cx="11988800" cy="1905001"/>
          </a:xfrm>
          <a:prstGeom prst="rect">
            <a:avLst/>
          </a:prstGeom>
        </p:spPr>
        <p:txBody>
          <a:bodyPr/>
          <a:lstStyle/>
          <a:p>
            <a:r>
              <a:t>github.com/manodeep/Corrfunc/</a:t>
            </a:r>
          </a:p>
        </p:txBody>
      </p:sp>
      <p:pic>
        <p:nvPicPr>
          <p:cNvPr id="379" name="Screen Shot 2016-05-25 at 4.09.21 PM.png" descr="Screen Shot 2016-05-25 at 4.09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659" y="1833692"/>
            <a:ext cx="10903458" cy="6086216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Framework: PVD calculation reduced from 600+ hours to ~1 min"/>
          <p:cNvSpPr txBox="1"/>
          <p:nvPr/>
        </p:nvSpPr>
        <p:spPr>
          <a:xfrm>
            <a:off x="969327" y="8313995"/>
            <a:ext cx="11066146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4F8F00"/>
                </a:solidFill>
              </a:defRPr>
            </a:lvl1pPr>
          </a:lstStyle>
          <a:p>
            <a:r>
              <a:t>Framework: PVD calculation reduced from 600+ hours to ~1 min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Screen Shot 2016-10-17 at 3.12.10 PM.png" descr="Screen Shot 2016-10-17 at 3.12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2110" y="1376448"/>
            <a:ext cx="10260580" cy="7833676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github.com/manodeep/Corrfunc/"/>
          <p:cNvSpPr txBox="1">
            <a:spLocks noGrp="1"/>
          </p:cNvSpPr>
          <p:nvPr>
            <p:ph type="title"/>
          </p:nvPr>
        </p:nvSpPr>
        <p:spPr>
          <a:xfrm>
            <a:off x="673100" y="10036"/>
            <a:ext cx="11988800" cy="1905001"/>
          </a:xfrm>
          <a:prstGeom prst="rect">
            <a:avLst/>
          </a:prstGeom>
        </p:spPr>
        <p:txBody>
          <a:bodyPr/>
          <a:lstStyle/>
          <a:p>
            <a:r>
              <a:t>github.com/manodeep/Corrfunc/</a:t>
            </a:r>
          </a:p>
        </p:txBody>
      </p:sp>
      <p:sp>
        <p:nvSpPr>
          <p:cNvPr id="384" name="Framework: PVD calculation reduced from 600+ hours to ~1 min"/>
          <p:cNvSpPr txBox="1"/>
          <p:nvPr/>
        </p:nvSpPr>
        <p:spPr>
          <a:xfrm>
            <a:off x="956627" y="8301295"/>
            <a:ext cx="11091546" cy="573533"/>
          </a:xfrm>
          <a:prstGeom prst="rect">
            <a:avLst/>
          </a:prstGeom>
          <a:solidFill>
            <a:srgbClr val="FFFFFF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0">
                <a:solidFill>
                  <a:srgbClr val="4F8F00"/>
                </a:solidFill>
              </a:defRPr>
            </a:pPr>
            <a:r>
              <a:t>Framework: PVD calculation reduced from 600+ hours to ~1 min</a:t>
            </a:r>
          </a:p>
          <a:p>
            <a:pPr>
              <a:defRPr sz="3000" b="0">
                <a:solidFill>
                  <a:srgbClr val="4F8F00"/>
                </a:solidFill>
              </a:defRPr>
            </a:pPr>
            <a:r>
              <a:t>Framework: PVD calculation reduced from 600+ hours to ~1 min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ithub.com/manodeep/Corrfunc/"/>
          <p:cNvSpPr txBox="1">
            <a:spLocks noGrp="1"/>
          </p:cNvSpPr>
          <p:nvPr>
            <p:ph type="title"/>
          </p:nvPr>
        </p:nvSpPr>
        <p:spPr>
          <a:xfrm>
            <a:off x="673100" y="10036"/>
            <a:ext cx="11988800" cy="1905001"/>
          </a:xfrm>
          <a:prstGeom prst="rect">
            <a:avLst/>
          </a:prstGeom>
        </p:spPr>
        <p:txBody>
          <a:bodyPr/>
          <a:lstStyle/>
          <a:p>
            <a:r>
              <a:t>github.com/manodeep/Corrfunc/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8889" y="1346103"/>
            <a:ext cx="10371822" cy="7835124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Framework: PVD calculation reduced from 600+ hours to ~1 min"/>
          <p:cNvSpPr txBox="1"/>
          <p:nvPr/>
        </p:nvSpPr>
        <p:spPr>
          <a:xfrm>
            <a:off x="956627" y="8301295"/>
            <a:ext cx="11091546" cy="573533"/>
          </a:xfrm>
          <a:prstGeom prst="rect">
            <a:avLst/>
          </a:prstGeom>
          <a:solidFill>
            <a:srgbClr val="FFFFFF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0">
                <a:solidFill>
                  <a:srgbClr val="4F8F00"/>
                </a:solidFill>
              </a:defRPr>
            </a:pPr>
            <a:r>
              <a:t>Framework: PVD calculation reduced from 600+ hours to ~1 min</a:t>
            </a:r>
          </a:p>
          <a:p>
            <a:pPr>
              <a:defRPr sz="3000" b="0">
                <a:solidFill>
                  <a:srgbClr val="4F8F00"/>
                </a:solidFill>
              </a:defRPr>
            </a:pPr>
            <a:r>
              <a:t>Framework: PVD calculation reduced from 600+ hours to ~1 min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ithub.com/manodeep/Corrfunc/"/>
          <p:cNvSpPr txBox="1">
            <a:spLocks noGrp="1"/>
          </p:cNvSpPr>
          <p:nvPr>
            <p:ph type="title"/>
          </p:nvPr>
        </p:nvSpPr>
        <p:spPr>
          <a:xfrm>
            <a:off x="673100" y="10036"/>
            <a:ext cx="11988800" cy="1905001"/>
          </a:xfrm>
          <a:prstGeom prst="rect">
            <a:avLst/>
          </a:prstGeom>
        </p:spPr>
        <p:txBody>
          <a:bodyPr/>
          <a:lstStyle/>
          <a:p>
            <a:r>
              <a:t>github.com/manodeep/Corrfunc/</a:t>
            </a:r>
          </a:p>
        </p:txBody>
      </p:sp>
      <p:pic>
        <p:nvPicPr>
          <p:cNvPr id="3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8889" y="1346103"/>
            <a:ext cx="10371822" cy="7835124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Framework: PVD calculation reduced from 600+ hours to ~1 min"/>
          <p:cNvSpPr txBox="1"/>
          <p:nvPr/>
        </p:nvSpPr>
        <p:spPr>
          <a:xfrm>
            <a:off x="956627" y="8301295"/>
            <a:ext cx="11091546" cy="573533"/>
          </a:xfrm>
          <a:prstGeom prst="rect">
            <a:avLst/>
          </a:prstGeom>
          <a:solidFill>
            <a:srgbClr val="FFFFFF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0">
                <a:solidFill>
                  <a:srgbClr val="4F8F00"/>
                </a:solidFill>
              </a:defRPr>
            </a:pPr>
            <a:r>
              <a:t>Framework: PVD calculation reduced from 600+ hours to ~1 min</a:t>
            </a:r>
          </a:p>
          <a:p>
            <a:pPr>
              <a:defRPr sz="3000" b="0">
                <a:solidFill>
                  <a:srgbClr val="4F8F00"/>
                </a:solidFill>
              </a:defRPr>
            </a:pPr>
            <a:r>
              <a:t>Framework: PVD calculation reduced from 600+ hours to ~1 min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1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Memory access is s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Memory access is slow</a:t>
            </a:r>
          </a:p>
        </p:txBody>
      </p:sp>
      <p:sp>
        <p:nvSpPr>
          <p:cNvPr id="395" name="Speed of light limitations (30 cm/ns)…"/>
          <p:cNvSpPr txBox="1">
            <a:spLocks noGrp="1"/>
          </p:cNvSpPr>
          <p:nvPr>
            <p:ph type="body" idx="1"/>
          </p:nvPr>
        </p:nvSpPr>
        <p:spPr>
          <a:xfrm>
            <a:off x="514350" y="2114550"/>
            <a:ext cx="11389817" cy="5524500"/>
          </a:xfrm>
          <a:prstGeom prst="rect">
            <a:avLst/>
          </a:prstGeom>
        </p:spPr>
        <p:txBody>
          <a:bodyPr anchor="t"/>
          <a:lstStyle/>
          <a:p>
            <a:pPr marL="392853" indent="-392853">
              <a:buBlip>
                <a:blip r:embed="rId2"/>
              </a:buBlip>
            </a:pPr>
            <a:r>
              <a:t>Speed of light limitations (30 cm/ns)</a:t>
            </a:r>
          </a:p>
          <a:p>
            <a:pPr lvl="1">
              <a:buBlip>
                <a:blip r:embed="rId2"/>
              </a:buBlip>
            </a:pPr>
            <a:r>
              <a:t>For a 3 GHz clock, light only travels 10 cm</a:t>
            </a:r>
          </a:p>
          <a:p>
            <a:pPr marL="392853" indent="-392853">
              <a:buBlip>
                <a:blip r:embed="rId2"/>
              </a:buBlip>
            </a:pPr>
            <a:r>
              <a:t>Many hardware layers between requesting memory and getting data</a:t>
            </a:r>
          </a:p>
          <a:p>
            <a:pPr marL="392853" indent="-392853">
              <a:buBlip>
                <a:blip r:embed="rId2"/>
              </a:buBlip>
            </a:pPr>
            <a:r>
              <a:t>CPUs need to perform many calculations simultaneously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Bottlenecks in compu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Bottlenecks in computing</a:t>
            </a: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2279650"/>
            <a:ext cx="8458200" cy="694690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https://blog.codinghorror.com/the-infinite-space-between-words/"/>
          <p:cNvSpPr txBox="1"/>
          <p:nvPr/>
        </p:nvSpPr>
        <p:spPr>
          <a:xfrm>
            <a:off x="7632113" y="1476482"/>
            <a:ext cx="4859321" cy="578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chemeClr val="accent6">
                    <a:hueOff val="64508"/>
                    <a:satOff val="3195"/>
                    <a:lumOff val="-12691"/>
                  </a:schemeClr>
                </a:solidFill>
              </a:defRPr>
            </a:lvl1pPr>
          </a:lstStyle>
          <a:p>
            <a:r>
              <a:t>https://blog.codinghorror.com/the-infinite-space-between-words/</a:t>
            </a:r>
          </a:p>
        </p:txBody>
      </p:sp>
      <p:sp>
        <p:nvSpPr>
          <p:cNvPr id="400" name="How fast code runs depends on memory access patterns"/>
          <p:cNvSpPr txBox="1"/>
          <p:nvPr/>
        </p:nvSpPr>
        <p:spPr>
          <a:xfrm>
            <a:off x="2366447" y="2314974"/>
            <a:ext cx="8540392" cy="4570877"/>
          </a:xfrm>
          <a:prstGeom prst="rect">
            <a:avLst/>
          </a:prstGeom>
          <a:solidFill>
            <a:srgbClr val="FFFFFF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>
                <a:solidFill>
                  <a:srgbClr val="549AE6"/>
                </a:solidFill>
              </a:defRPr>
            </a:pPr>
            <a:r>
              <a:t>How fast code runs depends on memory access patterns</a:t>
            </a:r>
          </a:p>
          <a:p>
            <a:pPr>
              <a:defRPr sz="7200">
                <a:solidFill>
                  <a:srgbClr val="549AE6"/>
                </a:solidFill>
              </a:defRPr>
            </a:pPr>
            <a:r>
              <a:t>How fast code runs depends on memory access patterns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1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How a CPU keeps busy (also why we got “Meltdown”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6144"/>
            </a:lvl1pPr>
          </a:lstStyle>
          <a:p>
            <a:r>
              <a:t>How a CPU keeps busy (also why we got “Meltdown”)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2815" y="1572284"/>
            <a:ext cx="6999170" cy="7495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PU Performance Bottlenec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CPU Performance Bottlenecks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1923" y="1852066"/>
            <a:ext cx="10693401" cy="577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Memory access is s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Memory access is slow</a:t>
            </a:r>
          </a:p>
        </p:txBody>
      </p:sp>
      <p:pic>
        <p:nvPicPr>
          <p:cNvPr id="40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46518"/>
          <a:stretch>
            <a:fillRect/>
          </a:stretch>
        </p:blipFill>
        <p:spPr>
          <a:xfrm>
            <a:off x="1086247" y="3199840"/>
            <a:ext cx="11060906" cy="4858545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https://blog.codinghorror.com/the-infinite-space-between-words/"/>
          <p:cNvSpPr txBox="1"/>
          <p:nvPr/>
        </p:nvSpPr>
        <p:spPr>
          <a:xfrm>
            <a:off x="7632113" y="1476482"/>
            <a:ext cx="4859321" cy="578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chemeClr val="accent6">
                    <a:hueOff val="64508"/>
                    <a:satOff val="3195"/>
                    <a:lumOff val="-12691"/>
                  </a:schemeClr>
                </a:solidFill>
              </a:defRPr>
            </a:lvl1pPr>
          </a:lstStyle>
          <a:p>
            <a:r>
              <a:t>https://blog.codinghorror.com/the-infinite-space-between-words/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creen Shot 2016-05-25 at 4.39.58 PM.png" descr="Screen Shot 2016-05-25 at 4.39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3102" y="2052339"/>
            <a:ext cx="5105401" cy="63373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What is a Correlation Functio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a Correlation Function?</a:t>
            </a:r>
          </a:p>
        </p:txBody>
      </p:sp>
      <p:sp>
        <p:nvSpPr>
          <p:cNvPr id="222" name="Measures the excess probability of finding a pair at some separation."/>
          <p:cNvSpPr txBox="1">
            <a:spLocks noGrp="1"/>
          </p:cNvSpPr>
          <p:nvPr>
            <p:ph type="body" sz="half" idx="1"/>
          </p:nvPr>
        </p:nvSpPr>
        <p:spPr>
          <a:xfrm>
            <a:off x="514350" y="2114550"/>
            <a:ext cx="5727700" cy="55245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Measures the </a:t>
            </a:r>
            <a:r>
              <a:rPr>
                <a:solidFill>
                  <a:srgbClr val="0096FF"/>
                </a:solidFill>
              </a:rPr>
              <a:t>excess probability</a:t>
            </a:r>
            <a:r>
              <a:t> of finding a pair </a:t>
            </a:r>
            <a:r>
              <a:rPr>
                <a:solidFill>
                  <a:srgbClr val="FF2F92"/>
                </a:solidFill>
              </a:rPr>
              <a:t>at some separation</a:t>
            </a:r>
            <a:r>
              <a:t>.</a:t>
            </a:r>
          </a:p>
        </p:txBody>
      </p:sp>
      <p:sp>
        <p:nvSpPr>
          <p:cNvPr id="223" name="Separation Scale"/>
          <p:cNvSpPr txBox="1"/>
          <p:nvPr/>
        </p:nvSpPr>
        <p:spPr>
          <a:xfrm>
            <a:off x="8240136" y="8085532"/>
            <a:ext cx="3010867" cy="542136"/>
          </a:xfrm>
          <a:prstGeom prst="rect">
            <a:avLst/>
          </a:prstGeom>
          <a:solidFill>
            <a:srgbClr val="FFFFFF"/>
          </a:solidFill>
          <a:ln w="19050">
            <a:solidFill>
              <a:srgbClr val="5E5E5E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2F92"/>
                </a:solidFill>
              </a:defRPr>
            </a:lvl1pPr>
          </a:lstStyle>
          <a:p>
            <a:r>
              <a:t>Separation Scale</a:t>
            </a:r>
          </a:p>
        </p:txBody>
      </p:sp>
      <p:sp>
        <p:nvSpPr>
          <p:cNvPr id="224" name="Excess Probability"/>
          <p:cNvSpPr txBox="1"/>
          <p:nvPr/>
        </p:nvSpPr>
        <p:spPr>
          <a:xfrm rot="16200000">
            <a:off x="4714900" y="5062932"/>
            <a:ext cx="4311601" cy="542136"/>
          </a:xfrm>
          <a:prstGeom prst="rect">
            <a:avLst/>
          </a:prstGeom>
          <a:solidFill>
            <a:srgbClr val="FFFFFF"/>
          </a:solidFill>
          <a:ln w="19050">
            <a:solidFill>
              <a:srgbClr val="5E5E5E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rgbClr val="0096FF"/>
                </a:solidFill>
              </a:defRPr>
            </a:lvl1pPr>
          </a:lstStyle>
          <a:p>
            <a:r>
              <a:t>Excess Probability</a:t>
            </a:r>
          </a:p>
        </p:txBody>
      </p:sp>
      <p:sp>
        <p:nvSpPr>
          <p:cNvPr id="225" name="Groth &amp; Peebles, 1977"/>
          <p:cNvSpPr txBox="1"/>
          <p:nvPr/>
        </p:nvSpPr>
        <p:spPr>
          <a:xfrm>
            <a:off x="10033000" y="1651000"/>
            <a:ext cx="2756662" cy="386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 defTabSz="1295400">
              <a:buClr>
                <a:srgbClr val="000000"/>
              </a:buClr>
              <a:defRPr sz="2000" i="1">
                <a:solidFill>
                  <a:schemeClr val="accent6"/>
                </a:solidFill>
                <a:uFill>
                  <a:solidFill>
                    <a:srgbClr val="00C7FC"/>
                  </a:solidFill>
                </a:uFill>
              </a:defRPr>
            </a:lvl1pPr>
          </a:lstStyle>
          <a:p>
            <a:r>
              <a:t>Groth &amp; Peebles, 1977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46518"/>
          <a:stretch>
            <a:fillRect/>
          </a:stretch>
        </p:blipFill>
        <p:spPr>
          <a:xfrm>
            <a:off x="1086247" y="3187140"/>
            <a:ext cx="11060906" cy="4858545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https://blog.codinghorror.com/the-infinite-space-between-words/"/>
          <p:cNvSpPr txBox="1"/>
          <p:nvPr/>
        </p:nvSpPr>
        <p:spPr>
          <a:xfrm>
            <a:off x="7632113" y="1476482"/>
            <a:ext cx="4859321" cy="578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chemeClr val="accent6">
                    <a:hueOff val="64508"/>
                    <a:satOff val="3195"/>
                    <a:lumOff val="-12691"/>
                  </a:schemeClr>
                </a:solidFill>
              </a:defRPr>
            </a:lvl1pPr>
          </a:lstStyle>
          <a:p>
            <a:r>
              <a:t>https://blog.codinghorror.com/the-infinite-space-between-words/</a:t>
            </a:r>
          </a:p>
        </p:txBody>
      </p:sp>
      <p:sp>
        <p:nvSpPr>
          <p:cNvPr id="414" name="How fast code runs depends on memory access patterns"/>
          <p:cNvSpPr txBox="1"/>
          <p:nvPr/>
        </p:nvSpPr>
        <p:spPr>
          <a:xfrm>
            <a:off x="2366447" y="2314974"/>
            <a:ext cx="8540392" cy="4570877"/>
          </a:xfrm>
          <a:prstGeom prst="rect">
            <a:avLst/>
          </a:prstGeom>
          <a:solidFill>
            <a:srgbClr val="FFFFFF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>
                <a:solidFill>
                  <a:srgbClr val="549AE6"/>
                </a:solidFill>
              </a:defRPr>
            </a:pPr>
            <a:r>
              <a:t>How fast code runs depends on memory access patterns</a:t>
            </a:r>
          </a:p>
          <a:p>
            <a:pPr>
              <a:defRPr sz="7200">
                <a:solidFill>
                  <a:srgbClr val="549AE6"/>
                </a:solidFill>
              </a:defRPr>
            </a:pPr>
            <a:r>
              <a:t>How fast code runs depends on memory access patterns</a:t>
            </a:r>
          </a:p>
        </p:txBody>
      </p:sp>
      <p:sp>
        <p:nvSpPr>
          <p:cNvPr id="415" name="Memory access is s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Memory access is slow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" grpId="1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Not all operations are equ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 all operations are equal</a:t>
            </a:r>
          </a:p>
        </p:txBody>
      </p:sp>
      <p:sp>
        <p:nvSpPr>
          <p:cNvPr id="418" name="Modern cpus are extremely complex and try to predict data access patterns (hence, MELTDOWN, SPECTRE hardware bugs)…"/>
          <p:cNvSpPr txBox="1">
            <a:spLocks noGrp="1"/>
          </p:cNvSpPr>
          <p:nvPr>
            <p:ph type="body" idx="1"/>
          </p:nvPr>
        </p:nvSpPr>
        <p:spPr>
          <a:xfrm>
            <a:off x="514350" y="2114550"/>
            <a:ext cx="10794852" cy="6037709"/>
          </a:xfrm>
          <a:prstGeom prst="rect">
            <a:avLst/>
          </a:prstGeom>
        </p:spPr>
        <p:txBody>
          <a:bodyPr anchor="t"/>
          <a:lstStyle/>
          <a:p>
            <a:pPr marL="332769" indent="-332769" defTabSz="560831">
              <a:spcBef>
                <a:spcPts val="3000"/>
              </a:spcBef>
              <a:buBlip>
                <a:blip r:embed="rId2"/>
              </a:buBlip>
              <a:defRPr sz="3072"/>
            </a:pPr>
            <a:r>
              <a:t>Modern cpus are extremely complex and try to predict data access patterns (hence, </a:t>
            </a:r>
            <a:r>
              <a:rPr>
                <a:solidFill>
                  <a:srgbClr val="B440BF"/>
                </a:solidFill>
              </a:rPr>
              <a:t>MELTDOWN</a:t>
            </a:r>
            <a:r>
              <a:t>, </a:t>
            </a:r>
            <a:r>
              <a:rPr>
                <a:solidFill>
                  <a:srgbClr val="B440BF"/>
                </a:solidFill>
              </a:rPr>
              <a:t>SPECTRE</a:t>
            </a:r>
            <a:r>
              <a:t> hardware bugs)</a:t>
            </a:r>
          </a:p>
          <a:p>
            <a:pPr marL="1084275" lvl="2" indent="-377139" defTabSz="560831">
              <a:spcBef>
                <a:spcPts val="3000"/>
              </a:spcBef>
              <a:buBlip>
                <a:blip r:embed="rId2"/>
              </a:buBlip>
              <a:defRPr sz="3072">
                <a:solidFill>
                  <a:srgbClr val="549AE6"/>
                </a:solidFill>
              </a:defRPr>
            </a:pPr>
            <a:r>
              <a:t>avoid if conditions (use `</a:t>
            </a:r>
            <a:r>
              <a:rPr sz="3264" b="1">
                <a:solidFill>
                  <a:srgbClr val="FF40FF"/>
                </a:solidFill>
                <a:latin typeface="+mn-lt"/>
                <a:ea typeface="+mn-ea"/>
                <a:cs typeface="+mn-cs"/>
                <a:sym typeface="Helvetica Neue"/>
              </a:rPr>
              <a:t>?</a:t>
            </a:r>
            <a:r>
              <a:t>’ for the ternary operator)</a:t>
            </a:r>
          </a:p>
          <a:p>
            <a:pPr marL="332769" indent="-332769" defTabSz="560831">
              <a:spcBef>
                <a:spcPts val="3000"/>
              </a:spcBef>
              <a:buBlip>
                <a:blip r:embed="rId2"/>
              </a:buBlip>
              <a:defRPr sz="3072"/>
            </a:pPr>
            <a:r>
              <a:t>Divisions are 5 times more time-consuming than multiplication</a:t>
            </a:r>
          </a:p>
          <a:p>
            <a:pPr marL="730707" lvl="1" indent="-377139" defTabSz="560831">
              <a:spcBef>
                <a:spcPts val="3000"/>
              </a:spcBef>
              <a:buBlip>
                <a:blip r:embed="rId2"/>
              </a:buBlip>
              <a:defRPr sz="3072">
                <a:solidFill>
                  <a:srgbClr val="549AE6"/>
                </a:solidFill>
              </a:defRPr>
            </a:pPr>
            <a:r>
              <a:t>Beware of trigonometric functions (use trig. identities, if possible)</a:t>
            </a:r>
          </a:p>
          <a:p>
            <a:pPr marL="332769" indent="-332769" defTabSz="560831">
              <a:spcBef>
                <a:spcPts val="3000"/>
              </a:spcBef>
              <a:buBlip>
                <a:blip r:embed="rId2"/>
              </a:buBlip>
              <a:defRPr sz="3072"/>
            </a:pPr>
            <a:r>
              <a:t>Profile your code. </a:t>
            </a:r>
            <a:r>
              <a:rPr>
                <a:solidFill>
                  <a:srgbClr val="FF2600"/>
                </a:solidFill>
              </a:rPr>
              <a:t>I am wrong &gt; 50% of the time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1" build="p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Users vs CPU vend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Users vs CPU vendor</a:t>
            </a:r>
          </a:p>
        </p:txBody>
      </p:sp>
      <p:sp>
        <p:nvSpPr>
          <p:cNvPr id="421" name="User: Fastest time to solution is bett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r>
              <a:rPr>
                <a:solidFill>
                  <a:srgbClr val="B440BF"/>
                </a:solidFill>
              </a:rPr>
              <a:t>User</a:t>
            </a:r>
            <a:r>
              <a:t>: Fastest time to solution is better</a:t>
            </a:r>
          </a:p>
          <a:p>
            <a:pPr>
              <a:buBlip>
                <a:blip r:embed="rId2"/>
              </a:buBlip>
            </a:pPr>
            <a:r>
              <a:rPr>
                <a:solidFill>
                  <a:srgbClr val="549AE6"/>
                </a:solidFill>
              </a:rPr>
              <a:t>Vendor</a:t>
            </a:r>
            <a:r>
              <a:t>: Lowest power consumption for a fixed problem size while maintaining/improving time to solution</a:t>
            </a:r>
          </a:p>
          <a:p>
            <a:pPr>
              <a:buBlip>
                <a:blip r:embed="rId2"/>
              </a:buBlip>
            </a:pPr>
            <a:r>
              <a:t>These two metrics </a:t>
            </a:r>
            <a:r>
              <a:rPr>
                <a:solidFill>
                  <a:srgbClr val="FF40FF"/>
                </a:solidFill>
              </a:rPr>
              <a:t>are not the same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" grpId="1" build="p" bldLvl="5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User wishlist vs CPU Fea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User wishlist vs CPU Features</a:t>
            </a:r>
          </a:p>
        </p:txBody>
      </p:sp>
      <p:sp>
        <p:nvSpPr>
          <p:cNvPr id="424" name="User: Faster CPU clocks (write old-style cod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r>
              <a:rPr>
                <a:solidFill>
                  <a:srgbClr val="B440BF"/>
                </a:solidFill>
              </a:rPr>
              <a:t>User</a:t>
            </a:r>
            <a:r>
              <a:t>: Faster CPU clocks (write old-style code)</a:t>
            </a:r>
          </a:p>
          <a:p>
            <a:pPr>
              <a:buBlip>
                <a:blip r:embed="rId2"/>
              </a:buBlip>
            </a:pPr>
            <a:r>
              <a:t>Physics is a buzzkill</a:t>
            </a:r>
          </a:p>
          <a:p>
            <a:pPr>
              <a:buBlip>
                <a:blip r:embed="rId2"/>
              </a:buBlip>
            </a:pPr>
            <a:r>
              <a:rPr>
                <a:solidFill>
                  <a:srgbClr val="549AE6"/>
                </a:solidFill>
              </a:rPr>
              <a:t>Vendor</a:t>
            </a:r>
            <a:r>
              <a:t>: Slower and many more individual cores per cpu (think GPUs) with wider vector widths (more calculations per clock tick)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1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alaxy Clustering on different sca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Galaxy Clustering on different scales</a:t>
            </a:r>
          </a:p>
        </p:txBody>
      </p:sp>
      <p:pic>
        <p:nvPicPr>
          <p:cNvPr id="228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6739" y="1903958"/>
            <a:ext cx="9292861" cy="7175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268292" y="4053859"/>
            <a:ext cx="7179290" cy="2627253"/>
            <a:chOff x="0" y="0"/>
            <a:chExt cx="7179289" cy="2627252"/>
          </a:xfrm>
        </p:grpSpPr>
        <p:sp>
          <p:nvSpPr>
            <p:cNvPr id="229" name="Galaxy formation physics"/>
            <p:cNvSpPr txBox="1"/>
            <p:nvPr/>
          </p:nvSpPr>
          <p:spPr>
            <a:xfrm>
              <a:off x="0" y="1076940"/>
              <a:ext cx="2387600" cy="1550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algn="l" defTabSz="1295400">
                <a:buClr>
                  <a:srgbClr val="000000"/>
                </a:buClr>
                <a:defRPr sz="3200">
                  <a:solidFill>
                    <a:srgbClr val="FF2600"/>
                  </a:solidFill>
                  <a:uFill>
                    <a:solidFill>
                      <a:srgbClr val="F5EC00"/>
                    </a:solidFill>
                  </a:uFill>
                </a:defRPr>
              </a:lvl1pPr>
            </a:lstStyle>
            <a:p>
              <a:r>
                <a:t>Galaxy formation physics</a:t>
              </a:r>
            </a:p>
          </p:txBody>
        </p:sp>
        <p:sp>
          <p:nvSpPr>
            <p:cNvPr id="230" name="Arrow"/>
            <p:cNvSpPr/>
            <p:nvPr/>
          </p:nvSpPr>
          <p:spPr>
            <a:xfrm rot="20658201">
              <a:off x="2139429" y="464153"/>
              <a:ext cx="3543301" cy="812801"/>
            </a:xfrm>
            <a:prstGeom prst="rightArrow">
              <a:avLst>
                <a:gd name="adj1" fmla="val 39200"/>
                <a:gd name="adj2" fmla="val 118969"/>
              </a:avLst>
            </a:prstGeom>
            <a:solidFill>
              <a:srgbClr val="FFFB00"/>
            </a:solidFill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algn="l" defTabSz="1295400">
                <a:buClr>
                  <a:srgbClr val="000000"/>
                </a:buClr>
                <a:defRPr sz="1800" b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endParaRPr/>
            </a:p>
          </p:txBody>
        </p:sp>
        <p:sp>
          <p:nvSpPr>
            <p:cNvPr id="231" name="Arrow"/>
            <p:cNvSpPr/>
            <p:nvPr/>
          </p:nvSpPr>
          <p:spPr>
            <a:xfrm rot="21498201">
              <a:off x="2266130" y="1269050"/>
              <a:ext cx="4902201" cy="812801"/>
            </a:xfrm>
            <a:prstGeom prst="rightArrow">
              <a:avLst>
                <a:gd name="adj1" fmla="val 39200"/>
                <a:gd name="adj2" fmla="val 118969"/>
              </a:avLst>
            </a:prstGeom>
            <a:solidFill>
              <a:srgbClr val="FFFB00"/>
            </a:solidFill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algn="l" defTabSz="1295400">
                <a:buClr>
                  <a:srgbClr val="000000"/>
                </a:buClr>
                <a:defRPr sz="1800" b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235" name="Group"/>
          <p:cNvGrpSpPr/>
          <p:nvPr/>
        </p:nvGrpSpPr>
        <p:grpSpPr>
          <a:xfrm>
            <a:off x="101600" y="6794657"/>
            <a:ext cx="10345702" cy="1372355"/>
            <a:chOff x="50800" y="-1"/>
            <a:chExt cx="10345701" cy="1372353"/>
          </a:xfrm>
        </p:grpSpPr>
        <p:sp>
          <p:nvSpPr>
            <p:cNvPr id="233" name="Arrow"/>
            <p:cNvSpPr/>
            <p:nvPr/>
          </p:nvSpPr>
          <p:spPr>
            <a:xfrm rot="21498201">
              <a:off x="2575680" y="115447"/>
              <a:ext cx="7810501" cy="812801"/>
            </a:xfrm>
            <a:prstGeom prst="rightArrow">
              <a:avLst>
                <a:gd name="adj1" fmla="val 39200"/>
                <a:gd name="adj2" fmla="val 118969"/>
              </a:avLst>
            </a:prstGeom>
            <a:solidFill>
              <a:srgbClr val="FFFB00"/>
            </a:solidFill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algn="l" defTabSz="1295400">
                <a:buClr>
                  <a:srgbClr val="000000"/>
                </a:buClr>
                <a:defRPr sz="1800" b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endParaRPr/>
            </a:p>
          </p:txBody>
        </p:sp>
        <p:sp>
          <p:nvSpPr>
            <p:cNvPr id="234" name="Gravity + Cosmology"/>
            <p:cNvSpPr txBox="1"/>
            <p:nvPr/>
          </p:nvSpPr>
          <p:spPr>
            <a:xfrm>
              <a:off x="50800" y="317341"/>
              <a:ext cx="2578100" cy="1055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algn="l" defTabSz="1295400">
                <a:buClr>
                  <a:srgbClr val="000000"/>
                </a:buClr>
                <a:defRPr sz="3200">
                  <a:solidFill>
                    <a:srgbClr val="005493"/>
                  </a:solidFill>
                  <a:uFill>
                    <a:solidFill>
                      <a:srgbClr val="F5EC00"/>
                    </a:solidFill>
                  </a:uFill>
                </a:defRPr>
              </a:lvl1pPr>
            </a:lstStyle>
            <a:p>
              <a:r>
                <a:t>Gravity + Cosmology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xit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" dur="2000" fill="hold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2" animBg="1" advAuto="0"/>
      <p:bldP spid="235" grpId="1" animBg="1" advAuto="0"/>
      <p:bldP spid="235" grpId="3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orrelation functions are fundamental to understand how galaxies populate halos"/>
          <p:cNvSpPr txBox="1"/>
          <p:nvPr/>
        </p:nvSpPr>
        <p:spPr>
          <a:xfrm>
            <a:off x="1713899" y="4324566"/>
            <a:ext cx="9577002" cy="1482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600" b="0">
                <a:solidFill>
                  <a:srgbClr val="B440B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Correlation functions are fundamental to understand how galaxies populate halos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ode for a Correlation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for a Correlation Function</a:t>
            </a:r>
          </a:p>
        </p:txBody>
      </p:sp>
      <p:sp>
        <p:nvSpPr>
          <p:cNvPr id="240" name="for(int i=0;i&lt;N1;i++) {…"/>
          <p:cNvSpPr txBox="1">
            <a:spLocks noGrp="1"/>
          </p:cNvSpPr>
          <p:nvPr>
            <p:ph type="body" idx="1"/>
          </p:nvPr>
        </p:nvSpPr>
        <p:spPr>
          <a:xfrm>
            <a:off x="514350" y="2851150"/>
            <a:ext cx="9696748" cy="55245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21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solidFill>
                  <a:srgbClr val="008F00"/>
                </a:solidFill>
              </a:rPr>
              <a:t>for</a:t>
            </a:r>
            <a:r>
              <a:t>(</a:t>
            </a:r>
            <a:r>
              <a:rPr>
                <a:solidFill>
                  <a:srgbClr val="C01E51"/>
                </a:solidFill>
              </a:rPr>
              <a:t>int</a:t>
            </a:r>
            <a:r>
              <a:t> i</a:t>
            </a:r>
            <a:r>
              <a:rPr>
                <a:solidFill>
                  <a:srgbClr val="797979"/>
                </a:solidFill>
              </a:rPr>
              <a:t>=0</a:t>
            </a:r>
            <a:r>
              <a:t>;i</a:t>
            </a:r>
            <a:r>
              <a:rPr>
                <a:solidFill>
                  <a:srgbClr val="797979"/>
                </a:solidFill>
              </a:rPr>
              <a:t>&lt;</a:t>
            </a:r>
            <a:r>
              <a:t>N1;i</a:t>
            </a:r>
            <a:r>
              <a:rPr>
                <a:solidFill>
                  <a:srgbClr val="797979"/>
                </a:solidFill>
              </a:rPr>
              <a:t>++</a:t>
            </a:r>
            <a:r>
              <a:t>) {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1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 </a:t>
            </a:r>
            <a:r>
              <a:rPr>
                <a:solidFill>
                  <a:srgbClr val="008F00"/>
                </a:solidFill>
              </a:rPr>
              <a:t>for</a:t>
            </a:r>
            <a:r>
              <a:t>(</a:t>
            </a:r>
            <a:r>
              <a:rPr>
                <a:solidFill>
                  <a:srgbClr val="C01E51"/>
                </a:solidFill>
              </a:rPr>
              <a:t>int</a:t>
            </a:r>
            <a:r>
              <a:t> j</a:t>
            </a:r>
            <a:r>
              <a:rPr>
                <a:solidFill>
                  <a:srgbClr val="797979"/>
                </a:solidFill>
              </a:rPr>
              <a:t>=0</a:t>
            </a:r>
            <a:r>
              <a:t>;j</a:t>
            </a:r>
            <a:r>
              <a:rPr>
                <a:solidFill>
                  <a:srgbClr val="797979"/>
                </a:solidFill>
              </a:rPr>
              <a:t>&lt;</a:t>
            </a:r>
            <a:r>
              <a:t>N2;j</a:t>
            </a:r>
            <a:r>
              <a:rPr>
                <a:solidFill>
                  <a:srgbClr val="797979"/>
                </a:solidFill>
              </a:rPr>
              <a:t>++</a:t>
            </a:r>
            <a:r>
              <a:t>) {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1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   </a:t>
            </a:r>
            <a:r>
              <a:rPr>
                <a:solidFill>
                  <a:srgbClr val="C01E51"/>
                </a:solidFill>
              </a:rPr>
              <a:t>double</a:t>
            </a:r>
            <a:r>
              <a:t> dist </a:t>
            </a:r>
            <a:r>
              <a:rPr>
                <a:solidFill>
                  <a:srgbClr val="797979"/>
                </a:solidFill>
              </a:rPr>
              <a:t>=</a:t>
            </a:r>
            <a:r>
              <a:t> @distance_metric@(point[i], point[j]);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1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   </a:t>
            </a:r>
            <a:r>
              <a:rPr>
                <a:solidFill>
                  <a:srgbClr val="008F00"/>
                </a:solidFill>
              </a:rPr>
              <a:t>if</a:t>
            </a:r>
            <a:r>
              <a:t>(dist </a:t>
            </a:r>
            <a:r>
              <a:rPr>
                <a:solidFill>
                  <a:srgbClr val="797979"/>
                </a:solidFill>
              </a:rPr>
              <a:t>&lt;</a:t>
            </a:r>
            <a:r>
              <a:t> mindist </a:t>
            </a:r>
            <a:r>
              <a:rPr>
                <a:solidFill>
                  <a:srgbClr val="797979"/>
                </a:solidFill>
              </a:rPr>
              <a:t>||</a:t>
            </a:r>
            <a:r>
              <a:t> dist </a:t>
            </a:r>
            <a:r>
              <a:rPr>
                <a:solidFill>
                  <a:srgbClr val="797979"/>
                </a:solidFill>
              </a:rPr>
              <a:t>&gt;=</a:t>
            </a:r>
            <a:r>
              <a:t> maxdist) {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100" b="1">
                <a:solidFill>
                  <a:srgbClr val="008F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continue</a:t>
            </a:r>
            <a:r>
              <a:rPr>
                <a:solidFill>
                  <a:srgbClr val="000000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1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   }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1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  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1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   </a:t>
            </a:r>
            <a:r>
              <a:rPr>
                <a:solidFill>
                  <a:srgbClr val="C01E51"/>
                </a:solidFill>
              </a:rPr>
              <a:t>int</a:t>
            </a:r>
            <a:r>
              <a:t> ibin </a:t>
            </a:r>
            <a:r>
              <a:rPr>
                <a:solidFill>
                  <a:srgbClr val="797979"/>
                </a:solidFill>
              </a:rPr>
              <a:t>=</a:t>
            </a:r>
            <a:r>
              <a:t> @dist_to_bin_index@(dist);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1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   numpairs[ibin]</a:t>
            </a:r>
            <a:r>
              <a:rPr>
                <a:solidFill>
                  <a:srgbClr val="797979"/>
                </a:solidFill>
              </a:rPr>
              <a:t>++</a:t>
            </a:r>
            <a:r>
              <a:t>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1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 }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1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ode for a Correlation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for a Correlation Function</a:t>
            </a:r>
          </a:p>
        </p:txBody>
      </p:sp>
      <p:sp>
        <p:nvSpPr>
          <p:cNvPr id="243" name="for(int i=0;i&lt;N1;i++) {…"/>
          <p:cNvSpPr txBox="1">
            <a:spLocks noGrp="1"/>
          </p:cNvSpPr>
          <p:nvPr>
            <p:ph type="body" idx="1"/>
          </p:nvPr>
        </p:nvSpPr>
        <p:spPr>
          <a:xfrm>
            <a:off x="514350" y="2851150"/>
            <a:ext cx="9696748" cy="55245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21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solidFill>
                  <a:srgbClr val="008F00"/>
                </a:solidFill>
              </a:rPr>
              <a:t>for</a:t>
            </a:r>
            <a:r>
              <a:t>(</a:t>
            </a:r>
            <a:r>
              <a:rPr>
                <a:solidFill>
                  <a:srgbClr val="C01E51"/>
                </a:solidFill>
              </a:rPr>
              <a:t>int</a:t>
            </a:r>
            <a:r>
              <a:t> i</a:t>
            </a:r>
            <a:r>
              <a:rPr>
                <a:solidFill>
                  <a:srgbClr val="797979"/>
                </a:solidFill>
              </a:rPr>
              <a:t>=0</a:t>
            </a:r>
            <a:r>
              <a:t>;i</a:t>
            </a:r>
            <a:r>
              <a:rPr>
                <a:solidFill>
                  <a:srgbClr val="797979"/>
                </a:solidFill>
              </a:rPr>
              <a:t>&lt;</a:t>
            </a:r>
            <a:r>
              <a:t>N1;i</a:t>
            </a:r>
            <a:r>
              <a:rPr>
                <a:solidFill>
                  <a:srgbClr val="797979"/>
                </a:solidFill>
              </a:rPr>
              <a:t>++</a:t>
            </a:r>
            <a:r>
              <a:t>) {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1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 </a:t>
            </a:r>
            <a:r>
              <a:rPr>
                <a:solidFill>
                  <a:srgbClr val="008F00"/>
                </a:solidFill>
              </a:rPr>
              <a:t>for</a:t>
            </a:r>
            <a:r>
              <a:t>(</a:t>
            </a:r>
            <a:r>
              <a:rPr>
                <a:solidFill>
                  <a:srgbClr val="C01E51"/>
                </a:solidFill>
              </a:rPr>
              <a:t>int</a:t>
            </a:r>
            <a:r>
              <a:t> j</a:t>
            </a:r>
            <a:r>
              <a:rPr>
                <a:solidFill>
                  <a:srgbClr val="797979"/>
                </a:solidFill>
              </a:rPr>
              <a:t>=0</a:t>
            </a:r>
            <a:r>
              <a:t>;j</a:t>
            </a:r>
            <a:r>
              <a:rPr>
                <a:solidFill>
                  <a:srgbClr val="797979"/>
                </a:solidFill>
              </a:rPr>
              <a:t>&lt;</a:t>
            </a:r>
            <a:r>
              <a:t>N2;j</a:t>
            </a:r>
            <a:r>
              <a:rPr>
                <a:solidFill>
                  <a:srgbClr val="797979"/>
                </a:solidFill>
              </a:rPr>
              <a:t>++</a:t>
            </a:r>
            <a:r>
              <a:t>) {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1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   </a:t>
            </a:r>
            <a:r>
              <a:rPr>
                <a:solidFill>
                  <a:srgbClr val="C01E51"/>
                </a:solidFill>
              </a:rPr>
              <a:t>double</a:t>
            </a:r>
            <a:r>
              <a:t> dist </a:t>
            </a:r>
            <a:r>
              <a:rPr>
                <a:solidFill>
                  <a:srgbClr val="797979"/>
                </a:solidFill>
              </a:rPr>
              <a:t>=</a:t>
            </a:r>
            <a:r>
              <a:t> </a:t>
            </a:r>
            <a:r>
              <a:rPr>
                <a:solidFill>
                  <a:srgbClr val="549AE6"/>
                </a:solidFill>
              </a:rPr>
              <a:t>@distance_metric@</a:t>
            </a:r>
            <a:r>
              <a:t>(point[i], point[j]);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1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   </a:t>
            </a:r>
            <a:r>
              <a:rPr>
                <a:solidFill>
                  <a:srgbClr val="008F00"/>
                </a:solidFill>
              </a:rPr>
              <a:t>if</a:t>
            </a:r>
            <a:r>
              <a:t>(dist </a:t>
            </a:r>
            <a:r>
              <a:rPr>
                <a:solidFill>
                  <a:srgbClr val="797979"/>
                </a:solidFill>
              </a:rPr>
              <a:t>&lt;</a:t>
            </a:r>
            <a:r>
              <a:t> mindist </a:t>
            </a:r>
            <a:r>
              <a:rPr>
                <a:solidFill>
                  <a:srgbClr val="797979"/>
                </a:solidFill>
              </a:rPr>
              <a:t>||</a:t>
            </a:r>
            <a:r>
              <a:t> dist </a:t>
            </a:r>
            <a:r>
              <a:rPr>
                <a:solidFill>
                  <a:srgbClr val="797979"/>
                </a:solidFill>
              </a:rPr>
              <a:t>&gt;=</a:t>
            </a:r>
            <a:r>
              <a:t> maxdist) {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100" b="1">
                <a:solidFill>
                  <a:srgbClr val="008F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continue</a:t>
            </a:r>
            <a:r>
              <a:rPr>
                <a:solidFill>
                  <a:srgbClr val="000000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1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   }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1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  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1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   </a:t>
            </a:r>
            <a:r>
              <a:rPr>
                <a:solidFill>
                  <a:srgbClr val="C01E51"/>
                </a:solidFill>
              </a:rPr>
              <a:t>int</a:t>
            </a:r>
            <a:r>
              <a:t> ibin </a:t>
            </a:r>
            <a:r>
              <a:rPr>
                <a:solidFill>
                  <a:srgbClr val="797979"/>
                </a:solidFill>
              </a:rPr>
              <a:t>=</a:t>
            </a:r>
            <a:r>
              <a:t> </a:t>
            </a:r>
            <a:r>
              <a:rPr>
                <a:solidFill>
                  <a:srgbClr val="549AE6"/>
                </a:solidFill>
              </a:rPr>
              <a:t>@dist_to_bin_index@</a:t>
            </a:r>
            <a:r>
              <a:t>(dist);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1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   numpairs[ibin]</a:t>
            </a:r>
            <a:r>
              <a:rPr>
                <a:solidFill>
                  <a:srgbClr val="797979"/>
                </a:solidFill>
              </a:rPr>
              <a:t>++</a:t>
            </a:r>
            <a:r>
              <a:t>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1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 }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1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3">
  <a:themeElements>
    <a:clrScheme name="New_Template3">
      <a:dk1>
        <a:srgbClr val="606060"/>
      </a:dk1>
      <a:lt1>
        <a:srgbClr val="006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3">
  <a:themeElements>
    <a:clrScheme name="New_Template3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3109</Words>
  <Application>Microsoft Macintosh PowerPoint</Application>
  <PresentationFormat>Custom</PresentationFormat>
  <Paragraphs>294</Paragraphs>
  <Slides>53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Helvetica Neue</vt:lpstr>
      <vt:lpstr>Helvetica Neue Black Condensed</vt:lpstr>
      <vt:lpstr>Helvetica Neue Bold Condensed</vt:lpstr>
      <vt:lpstr>Helvetica Neue Light</vt:lpstr>
      <vt:lpstr>Helvetica Neue Medium</vt:lpstr>
      <vt:lpstr>New_Template3</vt:lpstr>
      <vt:lpstr>Corrfunc: Blazing fast correlation functions with SIMD Intrinsics</vt:lpstr>
      <vt:lpstr>ΛCDM Picture: Galaxies live in Halos</vt:lpstr>
      <vt:lpstr>ΛCDM Picture: Galaxies live in Halos</vt:lpstr>
      <vt:lpstr>Quantifying the Galaxy Distribution</vt:lpstr>
      <vt:lpstr>What is a Correlation Function?</vt:lpstr>
      <vt:lpstr>Galaxy Clustering on different scales</vt:lpstr>
      <vt:lpstr>PowerPoint Presentation</vt:lpstr>
      <vt:lpstr>Code for a Correlation Function</vt:lpstr>
      <vt:lpstr>Code for a Correlation Function</vt:lpstr>
      <vt:lpstr>Simple Code is … simple</vt:lpstr>
      <vt:lpstr>Why Optimise Code?</vt:lpstr>
      <vt:lpstr>Hardware Detour</vt:lpstr>
      <vt:lpstr>Memory access is slow</vt:lpstr>
      <vt:lpstr>Memory access is slow</vt:lpstr>
      <vt:lpstr>Vector Instructions (SIMD)</vt:lpstr>
      <vt:lpstr>Timeline of Vector Instructions</vt:lpstr>
      <vt:lpstr>PowerPoint Presentation</vt:lpstr>
      <vt:lpstr>Hardware —&gt; Performance</vt:lpstr>
      <vt:lpstr>Back to Corrfunc</vt:lpstr>
      <vt:lpstr>Simple Code is … simple</vt:lpstr>
      <vt:lpstr>How Corrfunc works</vt:lpstr>
      <vt:lpstr>Why Corrfunc is FAST</vt:lpstr>
      <vt:lpstr>Why Corrfunc is FAST: 3D Grid</vt:lpstr>
      <vt:lpstr>Why Corrfunc is FAST: Sorting</vt:lpstr>
      <vt:lpstr>Performance of SIMD Kernels</vt:lpstr>
      <vt:lpstr>Speedup from Vectorization (AVX)</vt:lpstr>
      <vt:lpstr>Speedup from Vectorization (AVX512)</vt:lpstr>
      <vt:lpstr>Corrfunc Performance: Single-core</vt:lpstr>
      <vt:lpstr>Corrfunc Performance: Multi-core</vt:lpstr>
      <vt:lpstr>PowerPoint Presentation</vt:lpstr>
      <vt:lpstr>My proudest moments with Corrfunc</vt:lpstr>
      <vt:lpstr>Why I wrote open-sourced Corrfunc</vt:lpstr>
      <vt:lpstr>Writing Portable and Fast Software is Difficult</vt:lpstr>
      <vt:lpstr>Conclusions</vt:lpstr>
      <vt:lpstr>PowerPoint Presentation</vt:lpstr>
      <vt:lpstr>Conclusions</vt:lpstr>
      <vt:lpstr>PowerPoint Presentation</vt:lpstr>
      <vt:lpstr>Corrfunc Kernel</vt:lpstr>
      <vt:lpstr>Speedup from Vectorization (SSE4.2)</vt:lpstr>
      <vt:lpstr>PowerPoint Presentation</vt:lpstr>
      <vt:lpstr>github.com/manodeep/Corrfunc/</vt:lpstr>
      <vt:lpstr>github.com/manodeep/Corrfunc/</vt:lpstr>
      <vt:lpstr>github.com/manodeep/Corrfunc/</vt:lpstr>
      <vt:lpstr>github.com/manodeep/Corrfunc/</vt:lpstr>
      <vt:lpstr>Memory access is slow</vt:lpstr>
      <vt:lpstr>Bottlenecks in computing</vt:lpstr>
      <vt:lpstr>How a CPU keeps busy (also why we got “Meltdown”)</vt:lpstr>
      <vt:lpstr>CPU Performance Bottlenecks</vt:lpstr>
      <vt:lpstr>Memory access is slow</vt:lpstr>
      <vt:lpstr>Memory access is slow</vt:lpstr>
      <vt:lpstr>Not all operations are equal</vt:lpstr>
      <vt:lpstr>Users vs CPU vendor</vt:lpstr>
      <vt:lpstr>User wishlist vs CPU Features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Corrfunc: Blazing fast correlation functions with SIMD Intrinsics</dc:title>
  <cp:lastModifiedBy>Manodeep Sinha</cp:lastModifiedBy>
  <cp:revision>5</cp:revision>
  <dcterms:modified xsi:type="dcterms:W3CDTF">2018-12-13T03:57:50Z</dcterms:modified>
</cp:coreProperties>
</file>